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imo" panose="020B0604020202020204" charset="0"/>
      <p:regular r:id="rId22"/>
    </p:embeddedFont>
    <p:embeddedFont>
      <p:font typeface="Calibri" panose="020F0502020204030204" pitchFamily="34" charset="0"/>
      <p:regular r:id="rId23"/>
      <p:bold r:id="rId24"/>
      <p:italic r:id="rId25"/>
      <p:boldItalic r:id="rId26"/>
    </p:embeddedFont>
    <p:embeddedFont>
      <p:font typeface="Helvetica 1" charset="0"/>
      <p:regular r:id="rId27"/>
    </p:embeddedFont>
    <p:embeddedFont>
      <p:font typeface="Helvetica 2"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5B5D6-DEBE-49EC-B070-8E2D166A510D}" v="1" dt="2022-05-13T09:28:52.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288" autoAdjust="0"/>
  </p:normalViewPr>
  <p:slideViewPr>
    <p:cSldViewPr>
      <p:cViewPr varScale="1">
        <p:scale>
          <a:sx n="65" d="100"/>
          <a:sy n="65" d="100"/>
        </p:scale>
        <p:origin x="99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e Printer" userId="a981740e-0250-4610-9d25-7b0741fa8697" providerId="ADAL" clId="{8B95B5D6-DEBE-49EC-B070-8E2D166A510D}"/>
    <pc:docChg chg="modSld">
      <pc:chgData name="Zoe Printer" userId="a981740e-0250-4610-9d25-7b0741fa8697" providerId="ADAL" clId="{8B95B5D6-DEBE-49EC-B070-8E2D166A510D}" dt="2022-05-13T09:29:13.270" v="27" actId="1076"/>
      <pc:docMkLst>
        <pc:docMk/>
      </pc:docMkLst>
      <pc:sldChg chg="addSp modSp mod">
        <pc:chgData name="Zoe Printer" userId="a981740e-0250-4610-9d25-7b0741fa8697" providerId="ADAL" clId="{8B95B5D6-DEBE-49EC-B070-8E2D166A510D}" dt="2022-05-13T09:29:13.270" v="27" actId="1076"/>
        <pc:sldMkLst>
          <pc:docMk/>
          <pc:sldMk cId="0" sldId="258"/>
        </pc:sldMkLst>
        <pc:spChg chg="add mod">
          <ac:chgData name="Zoe Printer" userId="a981740e-0250-4610-9d25-7b0741fa8697" providerId="ADAL" clId="{8B95B5D6-DEBE-49EC-B070-8E2D166A510D}" dt="2022-05-13T09:29:13.270" v="27" actId="1076"/>
          <ac:spMkLst>
            <pc:docMk/>
            <pc:sldMk cId="0" sldId="258"/>
            <ac:spMk id="27" creationId="{A8D32A4B-5F9E-0A93-E803-60A2CB26A6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A43B-2024-4801-9BAF-D47A2C0BB90B}" type="datetimeFigureOut">
              <a:rPr lang="en-GB" smtClean="0"/>
              <a:t>13/05/2022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4F66F-5E6E-4088-906C-2A1A12DFB634}" type="slidenum">
              <a:rPr lang="en-GB" smtClean="0"/>
              <a:t>‹#›</a:t>
            </a:fld>
            <a:endParaRPr lang="en-GB"/>
          </a:p>
        </p:txBody>
      </p:sp>
    </p:spTree>
    <p:extLst>
      <p:ext uri="{BB962C8B-B14F-4D97-AF65-F5344CB8AC3E}">
        <p14:creationId xmlns:p14="http://schemas.microsoft.com/office/powerpoint/2010/main" val="26245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KIT</a:t>
            </a:r>
          </a:p>
          <a:p>
            <a:endParaRPr lang="en-GB" dirty="0"/>
          </a:p>
          <a:p>
            <a:r>
              <a:rPr lang="en-GB" dirty="0"/>
              <a:t>Introductions and a very quick overview  of SFJ Awards and the EPAO history so far….</a:t>
            </a:r>
          </a:p>
          <a:p>
            <a:endParaRPr lang="en-GB" dirty="0"/>
          </a:p>
          <a:p>
            <a:r>
              <a:rPr lang="en-GB" dirty="0"/>
              <a:t>This session is aimed to share good practice and processes involved to take an Apprenticeship standard and assessment plan and how to turn this into reliable, consistent, manageable and accessibly written assessments</a:t>
            </a:r>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a:t>
            </a:fld>
            <a:endParaRPr lang="en-GB"/>
          </a:p>
        </p:txBody>
      </p:sp>
    </p:spTree>
    <p:extLst>
      <p:ext uri="{BB962C8B-B14F-4D97-AF65-F5344CB8AC3E}">
        <p14:creationId xmlns:p14="http://schemas.microsoft.com/office/powerpoint/2010/main" val="225172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r>
              <a:rPr lang="en-GB" b="1" dirty="0"/>
              <a:t>Comparability</a:t>
            </a:r>
            <a:r>
              <a:rPr lang="en-GB" dirty="0"/>
              <a:t> – what does this mean:  all apprentices doing OFF scenarios that assessed the same KSBs – that’s why we didn’t use all the scenarios for OFF V1 that we’d had developed.  That was about comparability. So it can be difficult to ensure comparability across different requirements. Working in groups/realistic working scenario/individual assessment – all apprentices doing the same thing…</a:t>
            </a:r>
          </a:p>
          <a:p>
            <a:r>
              <a:rPr lang="en-GB" dirty="0"/>
              <a:t>How do we ensure that assessments have the same level of difficulty? </a:t>
            </a:r>
            <a:r>
              <a:rPr lang="en-GB" b="1" dirty="0"/>
              <a:t>Following development process – development, quality assurance check, sign off. Then standardisation once implemented.</a:t>
            </a:r>
          </a:p>
          <a:p>
            <a:endParaRPr lang="en-GB" dirty="0"/>
          </a:p>
          <a:p>
            <a:r>
              <a:rPr lang="en-GB" b="1" dirty="0"/>
              <a:t>How would assessments be understood in terms of benchmarks, historic standards or similar qualifications offered, and generate results that are comparable?</a:t>
            </a:r>
            <a:r>
              <a:rPr lang="en-GB" dirty="0"/>
              <a:t> SFJ Awards have a clear standardisation process .The process ensures that standards are comparable both across customers and over time.</a:t>
            </a:r>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10</a:t>
            </a:fld>
            <a:endParaRPr lang="en-GB"/>
          </a:p>
        </p:txBody>
      </p:sp>
    </p:spTree>
    <p:extLst>
      <p:ext uri="{BB962C8B-B14F-4D97-AF65-F5344CB8AC3E}">
        <p14:creationId xmlns:p14="http://schemas.microsoft.com/office/powerpoint/2010/main" val="444666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RACHEL</a:t>
            </a:r>
          </a:p>
          <a:p>
            <a:endParaRPr lang="en-GB"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Minimising bias </a:t>
            </a:r>
            <a:r>
              <a:rPr lang="en-GB" dirty="0"/>
              <a:t>- assessment considers the needs of a wide variety of learners and does not introduce barriers (particularly re protected characteristics).</a:t>
            </a:r>
          </a:p>
          <a:p>
            <a:endParaRPr lang="en-GB" b="1" dirty="0">
              <a:highlight>
                <a:srgbClr val="FFFF00"/>
              </a:highlight>
            </a:endParaRPr>
          </a:p>
          <a:p>
            <a:r>
              <a:rPr lang="en-GB" b="1" dirty="0">
                <a:highlight>
                  <a:srgbClr val="FFFF00"/>
                </a:highlight>
              </a:rPr>
              <a:t>Meeting the Ofqual conditions </a:t>
            </a:r>
          </a:p>
          <a:p>
            <a:endParaRPr lang="en-GB" dirty="0">
              <a:highlight>
                <a:srgbClr val="FFFF00"/>
              </a:highlight>
            </a:endParaRPr>
          </a:p>
          <a:p>
            <a:pPr algn="l"/>
            <a:r>
              <a:rPr lang="en-GB" sz="1200" b="1" i="0" u="none" strike="noStrike" baseline="0" dirty="0">
                <a:latin typeface=" Ã¢Â˜Âº"/>
              </a:rPr>
              <a:t>Condition D2 - Accessibility of qualifications</a:t>
            </a:r>
          </a:p>
          <a:p>
            <a:pPr algn="l"/>
            <a:r>
              <a:rPr lang="en-GB" sz="1200" b="0" i="0" u="none" strike="noStrike" baseline="0" dirty="0">
                <a:latin typeface="ArialMT"/>
              </a:rPr>
              <a:t>D2.1 An awarding organisation must ensure that it complies with the requirements of Equalities Law in relation to each of the qualifications which it makes available.</a:t>
            </a:r>
          </a:p>
          <a:p>
            <a:pPr algn="l"/>
            <a:r>
              <a:rPr lang="en-GB" sz="1200" b="0" i="0" u="none" strike="noStrike" baseline="0" dirty="0">
                <a:latin typeface="ArialMT"/>
              </a:rPr>
              <a:t>D2.2 An awarding organisation must monitor qualifications which it makes available for any feature which could disadvantage a group of Learners who share a particular Characteristic.</a:t>
            </a:r>
          </a:p>
          <a:p>
            <a:pPr algn="l"/>
            <a:r>
              <a:rPr lang="en-GB" sz="1200" b="0" i="0" u="none" strike="noStrike" baseline="0" dirty="0">
                <a:latin typeface="ArialMT"/>
              </a:rPr>
              <a:t>D2.3 Where an awarding organisation has identified such a feature, it must –</a:t>
            </a:r>
          </a:p>
          <a:p>
            <a:pPr algn="l"/>
            <a:r>
              <a:rPr lang="en-GB" sz="1200" b="0" i="0" u="none" strike="noStrike" baseline="0" dirty="0">
                <a:latin typeface="ArialMT"/>
              </a:rPr>
              <a:t>(a) remove any disadvantage which is unjustifiable, and</a:t>
            </a:r>
          </a:p>
          <a:p>
            <a:pPr algn="l"/>
            <a:r>
              <a:rPr lang="en-GB" sz="1200" b="0" i="0" u="none" strike="noStrike" baseline="0" dirty="0">
                <a:latin typeface="ArialMT"/>
              </a:rPr>
              <a:t>(b) maintain a record of any disadvantage which it believes to be justifiable, setting out the reasons why in its opinion the disadvantage is justifiable.</a:t>
            </a:r>
          </a:p>
          <a:p>
            <a:pPr algn="l"/>
            <a:endParaRPr lang="en-GB" sz="1200" b="0" i="0" u="none" strike="noStrike" baseline="0" dirty="0">
              <a:highlight>
                <a:srgbClr val="FFFF00"/>
              </a:highlight>
              <a:latin typeface="ArialMT"/>
            </a:endParaRPr>
          </a:p>
          <a:p>
            <a:pPr algn="l"/>
            <a:r>
              <a:rPr lang="en-GB" sz="1200" b="1" i="0" u="none" strike="noStrike" baseline="0" dirty="0">
                <a:latin typeface="Arial-BoldMT"/>
              </a:rPr>
              <a:t>Examples of ‘positive indicators’ that would suggest an awarding organisation is likely to comply</a:t>
            </a:r>
          </a:p>
          <a:p>
            <a:pPr algn="l"/>
            <a:r>
              <a:rPr lang="en-GB" sz="1200" b="0" i="0" u="none" strike="noStrike" baseline="0" dirty="0">
                <a:latin typeface="ArialMT"/>
              </a:rPr>
              <a:t>The awarding organisation:</a:t>
            </a:r>
          </a:p>
          <a:p>
            <a:pPr marL="285750" indent="-285750" algn="l">
              <a:buFont typeface="Arial" panose="020B0604020202020204" pitchFamily="34" charset="0"/>
              <a:buChar char="•"/>
            </a:pPr>
            <a:r>
              <a:rPr lang="en-GB" sz="1200" b="0" i="0" u="none" strike="noStrike" baseline="0" dirty="0">
                <a:latin typeface="ArialMT"/>
              </a:rPr>
              <a:t>has an up-to-date understanding of Equalities Law relevant to qualification design, delivery and award;</a:t>
            </a:r>
          </a:p>
          <a:p>
            <a:pPr marL="285750" indent="-285750" algn="l">
              <a:buFont typeface="Arial" panose="020B0604020202020204" pitchFamily="34" charset="0"/>
              <a:buChar char="•"/>
            </a:pPr>
            <a:r>
              <a:rPr lang="en-GB" sz="1200" b="0" i="0" u="none" strike="noStrike" baseline="0" dirty="0">
                <a:latin typeface="ArialMT"/>
              </a:rPr>
              <a:t>takes into account, when designing a qualification, information and advice on how different groups might be affected by particular features;</a:t>
            </a:r>
          </a:p>
          <a:p>
            <a:pPr marL="285750" indent="-285750" algn="l">
              <a:buFont typeface="Arial" panose="020B0604020202020204" pitchFamily="34" charset="0"/>
              <a:buChar char="•"/>
            </a:pPr>
            <a:r>
              <a:rPr lang="en-GB" sz="1200" b="0" i="0" u="none" strike="noStrike" baseline="0" dirty="0">
                <a:latin typeface="ArialMT"/>
              </a:rPr>
              <a:t>collects and analyses evidence to identify any features of its qualifications that have disadvantaged, or could disadvantage, a group of Learners who share a particular Characteristic, for example from Learner surveys, focus groups, statistical analysis, monitoring of Learner profiles and/or specialist reviews;</a:t>
            </a:r>
          </a:p>
          <a:p>
            <a:pPr marL="285750" indent="-285750" algn="l">
              <a:buFont typeface="Arial" panose="020B0604020202020204" pitchFamily="34" charset="0"/>
              <a:buChar char="•"/>
            </a:pPr>
            <a:r>
              <a:rPr lang="en-GB" sz="1200" b="0" i="0" u="none" strike="noStrike" baseline="0" dirty="0">
                <a:latin typeface="ArialMT"/>
              </a:rPr>
              <a:t>removes, where possible, or minimises features of its qualifications or assessments that have disadvantaged or might disadvantage a group of Learners sharing a particular Characteristic.</a:t>
            </a:r>
          </a:p>
          <a:p>
            <a:pPr marL="0" indent="0" algn="l">
              <a:buFont typeface="Arial" panose="020B0604020202020204" pitchFamily="34" charset="0"/>
              <a:buNone/>
            </a:pPr>
            <a:endParaRPr lang="en-GB" sz="1200" b="0" i="0" u="none" strike="noStrike" baseline="0" dirty="0">
              <a:latin typeface="ArialMT"/>
            </a:endParaRPr>
          </a:p>
          <a:p>
            <a:pPr algn="l"/>
            <a:r>
              <a:rPr lang="en-GB" sz="1200" b="0" i="0" u="none" strike="noStrike" baseline="0" dirty="0">
                <a:highlight>
                  <a:srgbClr val="FFFF00"/>
                </a:highlight>
                <a:latin typeface="ArialMT"/>
              </a:rPr>
              <a:t>O</a:t>
            </a:r>
            <a:r>
              <a:rPr lang="en-GB" sz="1200" b="1" i="0" u="none" strike="noStrike" baseline="0" dirty="0">
                <a:highlight>
                  <a:srgbClr val="FFFF00"/>
                </a:highlight>
                <a:latin typeface="ArialMT"/>
              </a:rPr>
              <a:t>ur procedures/templates include more specific references to EDI and a form for equality impact assessments.</a:t>
            </a:r>
          </a:p>
          <a:p>
            <a:pPr algn="l"/>
            <a:endParaRPr lang="en-GB" sz="1200" b="1" i="0" u="none" strike="noStrike" baseline="0" dirty="0">
              <a:highlight>
                <a:srgbClr val="FFFF00"/>
              </a:highlight>
              <a:latin typeface="ArialMT"/>
            </a:endParaRPr>
          </a:p>
          <a:p>
            <a:pPr marL="285750" indent="-285750" algn="l">
              <a:buFont typeface="Arial" panose="020B0604020202020204" pitchFamily="34" charset="0"/>
              <a:buChar char="•"/>
            </a:pPr>
            <a:r>
              <a:rPr lang="en-GB" sz="1200" b="0" i="0" u="none" strike="noStrike" baseline="0" dirty="0">
                <a:highlight>
                  <a:srgbClr val="FFFF00"/>
                </a:highlight>
                <a:latin typeface="ArialMT"/>
              </a:rPr>
              <a:t>Use of plain English, language appropriate to target audience, clear layout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Times New Roman" panose="02020603050405020304" pitchFamily="18" charset="0"/>
              </a:rPr>
              <a:t>Also check for assumptions/bias in assessments – challenge SMEs if necessary during development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effectLst/>
                <a:latin typeface="Arial" panose="020B0604020202020204" pitchFamily="34" charset="0"/>
                <a:ea typeface="Calibri" panose="020F0502020204030204" pitchFamily="34" charset="0"/>
                <a:cs typeface="Times New Roman" panose="02020603050405020304" pitchFamily="18" charset="0"/>
              </a:rPr>
              <a:t>Fair Access Equality of Opportunity Policy sets out SFJ Awards' commitment to ensuring in the development, delivery and award of our qualifications, we adhere to the diversity and equality legislation and principles in our responsibilities as a regulated awarding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effectLst/>
                <a:latin typeface="Arial" panose="020B0604020202020204" pitchFamily="34" charset="0"/>
                <a:ea typeface="Calibri" panose="020F0502020204030204" pitchFamily="34" charset="0"/>
                <a:cs typeface="Times New Roman" panose="02020603050405020304" pitchFamily="18" charset="0"/>
              </a:rPr>
              <a:t>DATA – analysis of achievement data across different groups of apprentices/employers/training providers……</a:t>
            </a:r>
          </a:p>
          <a:p>
            <a:pPr algn="l"/>
            <a:endParaRPr lang="en-GB" b="1" dirty="0">
              <a:highlight>
                <a:srgbClr val="FFFF00"/>
              </a:highligh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dirty="0">
                <a:effectLst/>
                <a:latin typeface="Arial" panose="020B0604020202020204" pitchFamily="34" charset="0"/>
                <a:ea typeface="Calibri" panose="020F0502020204030204" pitchFamily="34" charset="0"/>
                <a:cs typeface="Times New Roman" panose="02020603050405020304" pitchFamily="18" charset="0"/>
              </a:rPr>
              <a:t>Now have a set of mock materials ready to go so we move to the next stage of the cycle (CONSULTATION)</a:t>
            </a:r>
          </a:p>
          <a:p>
            <a:pPr>
              <a:lnSpc>
                <a:spcPct val="107000"/>
              </a:lnSpc>
              <a:spcAft>
                <a:spcPts val="800"/>
              </a:spcAft>
            </a:pPr>
            <a:endParaRPr lang="en-GB" sz="10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11</a:t>
            </a:fld>
            <a:endParaRPr lang="en-GB"/>
          </a:p>
        </p:txBody>
      </p:sp>
    </p:spTree>
    <p:extLst>
      <p:ext uri="{BB962C8B-B14F-4D97-AF65-F5344CB8AC3E}">
        <p14:creationId xmlns:p14="http://schemas.microsoft.com/office/powerpoint/2010/main" val="4187031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Throughout the development process we are engaging with stakeholders to ensure that approach and assessments are relevant to apprentices’ role and fit for purpose – early in development process and continuous throughout.  For example, we might carry out site visits carried out by sector specialists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fpr</a:t>
            </a:r>
            <a:r>
              <a:rPr lang="en-GB" sz="1200" dirty="0">
                <a:effectLst/>
                <a:latin typeface="Arial" panose="020B0604020202020204" pitchFamily="34" charset="0"/>
                <a:ea typeface="Calibri" panose="020F0502020204030204" pitchFamily="34" charset="0"/>
                <a:cs typeface="Times New Roman" panose="02020603050405020304" pitchFamily="18" charset="0"/>
              </a:rPr>
              <a:t> a plan that involves a practical assessment.</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Sample assessments are shared with employers and training providers for their feedback- as per assessment plan requirements but measure this against Ofqual condition A4</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12</a:t>
            </a:fld>
            <a:endParaRPr lang="en-GB"/>
          </a:p>
        </p:txBody>
      </p:sp>
    </p:spTree>
    <p:extLst>
      <p:ext uri="{BB962C8B-B14F-4D97-AF65-F5344CB8AC3E}">
        <p14:creationId xmlns:p14="http://schemas.microsoft.com/office/powerpoint/2010/main" val="119070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Throughout the development process we are engaging with stakeholders to ensure that approach and assessments are relevant to apprentices’ role and fit for purpose – early in development process and continuous throughout.  For example, we might carry out site visits carried out by sector specialists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fpr</a:t>
            </a:r>
            <a:r>
              <a:rPr lang="en-GB" sz="1200" dirty="0">
                <a:effectLst/>
                <a:latin typeface="Arial" panose="020B0604020202020204" pitchFamily="34" charset="0"/>
                <a:ea typeface="Calibri" panose="020F0502020204030204" pitchFamily="34" charset="0"/>
                <a:cs typeface="Times New Roman" panose="02020603050405020304" pitchFamily="18" charset="0"/>
              </a:rPr>
              <a:t> a plan that involves a practical assessment.</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Subject Matter Expert – our assessment development experts….</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What is a conflict of interest – is it not just that the subject matter expert working with an employer/training provider or knowing an apprentice it is also their role with the EPAO – are they involved in assessment development or the delivery (i.e. an independent assessor) or can it be both?</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EXAMPLE – MCQ and Long Questions…..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Sample assessments are shared with employers and training providers for their feedback- as per assessment plan requirements but measure this against Ofqual condition A4</a:t>
            </a:r>
            <a:endParaRPr lang="en-GB" dirty="0"/>
          </a:p>
          <a:p>
            <a:endParaRPr lang="en-GB" dirty="0"/>
          </a:p>
          <a:p>
            <a:r>
              <a:rPr lang="en-GB" dirty="0"/>
              <a:t>Question – when does consultation with employers become a </a:t>
            </a:r>
            <a:r>
              <a:rPr lang="en-GB" b="1" dirty="0"/>
              <a:t>conflict of interest</a:t>
            </a:r>
            <a:r>
              <a:rPr lang="en-GB" dirty="0"/>
              <a:t>?  </a:t>
            </a:r>
          </a:p>
          <a:p>
            <a:endParaRPr lang="en-GB" dirty="0"/>
          </a:p>
          <a:p>
            <a:r>
              <a:rPr lang="en-GB" sz="1800" b="1" i="0" u="none" strike="noStrike" baseline="0" dirty="0">
                <a:latin typeface="Arial" panose="020B0604020202020204" pitchFamily="34" charset="0"/>
              </a:rPr>
              <a:t>Condition A4 - Conflicts of Interest</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A4.1 An awarding organisation must identify and monitor –(a) all Conflicts of Interest which relate to it, and</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(b) any scenario in which it is reasonably foreseeable that any such Conflict of Interest will arise in the future.</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A4.2 An awarding organisation must establish and maintain an up to date record of all Conflicts of Interest which relate to it.</a:t>
            </a:r>
          </a:p>
          <a:p>
            <a:endParaRPr lang="en-GB" sz="1800" b="0" i="0" u="none" strike="noStrike" baseline="0" dirty="0">
              <a:latin typeface="Arial" panose="020B0604020202020204" pitchFamily="34" charset="0"/>
            </a:endParaRPr>
          </a:p>
          <a:p>
            <a:r>
              <a:rPr lang="en-GB" sz="1800" b="1" i="0" u="none" strike="noStrike" baseline="0" dirty="0">
                <a:latin typeface="Arial" panose="020B0604020202020204" pitchFamily="34" charset="0"/>
              </a:rPr>
              <a:t>Managing Conflicts of Interest</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A4.3 An awarding organisation must take all reasonable steps to ensure that no Conflict of Interest which relates to it has an Adverse Effect.</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A4.4 Where such a Conflict of Interest has had an Adverse Effect, the awarding organisation must take all reasonable steps to mitigate the Adverse Effect as far as possible and correct it.</a:t>
            </a:r>
          </a:p>
          <a:p>
            <a:endParaRPr lang="en-GB" sz="1800" b="0" i="0" u="none" strike="noStrike" baseline="0" dirty="0">
              <a:latin typeface="Arial" panose="020B0604020202020204" pitchFamily="34" charset="0"/>
            </a:endParaRPr>
          </a:p>
          <a:p>
            <a:r>
              <a:rPr lang="en-GB" sz="1800" b="1" i="0" u="none" strike="noStrike" baseline="0" dirty="0">
                <a:latin typeface="Arial" panose="020B0604020202020204" pitchFamily="34" charset="0"/>
              </a:rPr>
              <a:t>Interests in assessment</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A4.5 An awarding organisation must take all reasonable steps to avoid any part of the assessment of a Learner (including by way of Centre Assessment Standards Scrutiny) being undertaken by any person who has a personal interest in the result of the assessment.</a:t>
            </a:r>
          </a:p>
          <a:p>
            <a:endParaRPr lang="en-GB" sz="1800" b="0" i="0" u="none" strike="noStrike" baseline="0" dirty="0">
              <a:latin typeface="Arial" panose="020B0604020202020204" pitchFamily="34" charset="0"/>
            </a:endParaRPr>
          </a:p>
          <a:p>
            <a:r>
              <a:rPr lang="en-GB" sz="1800" b="0" i="0" u="none" strike="noStrike" baseline="0" dirty="0">
                <a:latin typeface="Arial" panose="020B0604020202020204" pitchFamily="34" charset="0"/>
              </a:rPr>
              <a:t>A4.6 Where, having taken all such reasonable steps, an assessment by such a person cannot be avoided, the awarding organisation must make arrangements for the relevant part of the assessment to be subject to scrutiny by another person.</a:t>
            </a:r>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13</a:t>
            </a:fld>
            <a:endParaRPr lang="en-GB"/>
          </a:p>
        </p:txBody>
      </p:sp>
    </p:spTree>
    <p:extLst>
      <p:ext uri="{BB962C8B-B14F-4D97-AF65-F5344CB8AC3E}">
        <p14:creationId xmlns:p14="http://schemas.microsoft.com/office/powerpoint/2010/main" val="119787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Throughout the development process we are engaging with stakeholders to ensure that approach and assessments are relevant to apprentices’ role and fit for purpose – early in development process and continuous throughout.  For example, we might carry out site visits carried out by sector specialists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fpr</a:t>
            </a:r>
            <a:r>
              <a:rPr lang="en-GB" sz="1200" dirty="0">
                <a:effectLst/>
                <a:latin typeface="Arial" panose="020B0604020202020204" pitchFamily="34" charset="0"/>
                <a:ea typeface="Calibri" panose="020F0502020204030204" pitchFamily="34" charset="0"/>
                <a:cs typeface="Times New Roman" panose="02020603050405020304" pitchFamily="18" charset="0"/>
              </a:rPr>
              <a:t> a plan that involves a practical assessment.</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What is a conflict of interest – is it not just that the subject matter expert working with an employer/training provider or knowing an apprentice it is also their role with the EPAO – are they involved in assessment development or the delivery (i.e. an independent assessor) or can it be both?</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EXAMPLE – MCQ and Long Questions…..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Sample assessments are shared with employers and training providers for their feedback- as per assessment plan requirements but measure this against Ofqual condition A4</a:t>
            </a:r>
            <a:endParaRPr lang="en-GB" dirty="0"/>
          </a:p>
          <a:p>
            <a:endParaRPr lang="en-GB" dirty="0"/>
          </a:p>
          <a:p>
            <a:r>
              <a:rPr lang="en-GB" dirty="0"/>
              <a:t>Question – when does consultation with employers become a </a:t>
            </a:r>
            <a:r>
              <a:rPr lang="en-GB" b="1" dirty="0"/>
              <a:t>conflict of interest</a:t>
            </a:r>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14</a:t>
            </a:fld>
            <a:endParaRPr lang="en-GB"/>
          </a:p>
        </p:txBody>
      </p:sp>
    </p:spTree>
    <p:extLst>
      <p:ext uri="{BB962C8B-B14F-4D97-AF65-F5344CB8AC3E}">
        <p14:creationId xmlns:p14="http://schemas.microsoft.com/office/powerpoint/2010/main" val="150605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EXAMPLE – MCQ and Long Questions…..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Sample assessments are shared with employers and training providers for their feedback- as per assessment plan requirements but measure this against Ofqual condition A4</a:t>
            </a:r>
            <a:endParaRPr lang="en-GB" dirty="0"/>
          </a:p>
          <a:p>
            <a:endParaRPr lang="en-GB" dirty="0"/>
          </a:p>
          <a:p>
            <a:r>
              <a:rPr lang="en-GB" dirty="0"/>
              <a:t>Question – when does consultation with employers become a </a:t>
            </a:r>
            <a:r>
              <a:rPr lang="en-GB" b="1" dirty="0"/>
              <a:t>conflict of interest</a:t>
            </a:r>
            <a:r>
              <a:rPr lang="en-GB" dirty="0"/>
              <a:t>? </a:t>
            </a:r>
          </a:p>
          <a:p>
            <a:endParaRPr lang="en-GB" dirty="0"/>
          </a:p>
          <a:p>
            <a:r>
              <a:rPr lang="en-GB" dirty="0"/>
              <a:t>Next stage of process of delivery.  So everything in place and delivery starts………… </a:t>
            </a: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15</a:t>
            </a:fld>
            <a:endParaRPr lang="en-GB"/>
          </a:p>
        </p:txBody>
      </p:sp>
    </p:spTree>
    <p:extLst>
      <p:ext uri="{BB962C8B-B14F-4D97-AF65-F5344CB8AC3E}">
        <p14:creationId xmlns:p14="http://schemas.microsoft.com/office/powerpoint/2010/main" val="371758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Where do we get feedback from?</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Stakeholders – employers, training providers, apprentices, internal stakeholders – independent assessors  – surveys, anecdotal feedback</a:t>
            </a:r>
          </a:p>
          <a:p>
            <a:r>
              <a:rPr lang="en-GB" sz="1200" dirty="0"/>
              <a:t>Standardisation/moderation, feedback and feed forward – customer meetings, appeals or queries, moderation of knowledge tests, benchmarking data……..</a:t>
            </a:r>
          </a:p>
          <a:p>
            <a:endParaRPr lang="en-GB" sz="1200" dirty="0"/>
          </a:p>
          <a:p>
            <a:r>
              <a:rPr lang="en-GB" sz="1200" dirty="0">
                <a:effectLst/>
                <a:latin typeface="Arial" panose="020B0604020202020204" pitchFamily="34" charset="0"/>
                <a:ea typeface="Calibri" panose="020F0502020204030204" pitchFamily="34" charset="0"/>
                <a:cs typeface="Times New Roman" panose="02020603050405020304" pitchFamily="18" charset="0"/>
              </a:rPr>
              <a:t>Once operational, monitor through different methods – including analysis of question performance and whole papers for knowledge tests – standardisation meetings and moderation events.  Ongoing development and continuous improvement implementing new software that facilitates test paper standardisation and keeping currency with ongoing question development and the use of dynamic question banks.</a:t>
            </a:r>
            <a:endParaRPr lang="en-GB" sz="1200" dirty="0"/>
          </a:p>
          <a:p>
            <a:endParaRPr lang="en-GB" sz="1200" dirty="0"/>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EQA: Feedback from EQA bodies – Ofqual audits – technical and engagement meetings.</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Feeds back to product development team – continuous improvement and back to trailblazer when revising standards.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16</a:t>
            </a:fld>
            <a:endParaRPr lang="en-GB"/>
          </a:p>
        </p:txBody>
      </p:sp>
    </p:spTree>
    <p:extLst>
      <p:ext uri="{BB962C8B-B14F-4D97-AF65-F5344CB8AC3E}">
        <p14:creationId xmlns:p14="http://schemas.microsoft.com/office/powerpoint/2010/main" val="320387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18</a:t>
            </a:fld>
            <a:endParaRPr lang="en-GB"/>
          </a:p>
        </p:txBody>
      </p:sp>
    </p:spTree>
    <p:extLst>
      <p:ext uri="{BB962C8B-B14F-4D97-AF65-F5344CB8AC3E}">
        <p14:creationId xmlns:p14="http://schemas.microsoft.com/office/powerpoint/2010/main" val="54442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4F66F-5E6E-4088-906C-2A1A12DFB634}" type="slidenum">
              <a:rPr lang="en-GB" smtClean="0"/>
              <a:t>2</a:t>
            </a:fld>
            <a:endParaRPr lang="en-GB"/>
          </a:p>
        </p:txBody>
      </p:sp>
    </p:spTree>
    <p:extLst>
      <p:ext uri="{BB962C8B-B14F-4D97-AF65-F5344CB8AC3E}">
        <p14:creationId xmlns:p14="http://schemas.microsoft.com/office/powerpoint/2010/main" val="339103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74F66F-5E6E-4088-906C-2A1A12DFB634}" type="slidenum">
              <a:rPr lang="en-GB" smtClean="0"/>
              <a:t>3</a:t>
            </a:fld>
            <a:endParaRPr lang="en-GB"/>
          </a:p>
        </p:txBody>
      </p:sp>
    </p:spTree>
    <p:extLst>
      <p:ext uri="{BB962C8B-B14F-4D97-AF65-F5344CB8AC3E}">
        <p14:creationId xmlns:p14="http://schemas.microsoft.com/office/powerpoint/2010/main" val="293610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KIT</a:t>
            </a:r>
          </a:p>
          <a:p>
            <a:endParaRPr lang="en-GB" b="1" dirty="0"/>
          </a:p>
          <a:p>
            <a:r>
              <a:rPr lang="en-GB" b="1" dirty="0"/>
              <a:t>Before we talk about design and development let’s go through initial considerations…….</a:t>
            </a:r>
          </a:p>
          <a:p>
            <a:endParaRPr lang="en-GB" b="1" dirty="0"/>
          </a:p>
          <a:p>
            <a:endParaRPr lang="en-GB" b="1" dirty="0"/>
          </a:p>
          <a:p>
            <a:r>
              <a:rPr lang="en-GB" b="1" dirty="0"/>
              <a:t>Trailblazer Groups</a:t>
            </a:r>
          </a:p>
          <a:p>
            <a:r>
              <a:rPr lang="en-GB" dirty="0"/>
              <a:t>Engage with trailblazer groups – it used to be the case that EPAOs that welcome in trailblazer groups and probably EPAOs felt that it may be a conflict of interest being part of a group – that is no longer the case.  Actively engage with the trailblazer group – this is where the journey starts. Involve different members of the organisation if you can – quality assurance, product development – so that a real understanding is gained about the assessment plan.  Ask questions and challenge – employers lead these groups and they know their sectors, however, we can stand back as experts in assessment and regulation and see where something is going to be troublesome, difficult to implement or extremely costly.  </a:t>
            </a:r>
          </a:p>
          <a:p>
            <a:r>
              <a:rPr lang="en-GB" dirty="0"/>
              <a:t>Being part of a trailblazer group does not necessarily commit you to applying to be an EPAO for that standard as you may look at it further down the line and decide it does not fit with your offer however, as an EPAO you have skills, expertise and assessment knowledge that will help the group with the design of the assessment plan….this is the bigger picture and you as a EPAO supporting the development of apprenticeships.</a:t>
            </a:r>
          </a:p>
          <a:p>
            <a:endParaRPr lang="en-GB" dirty="0"/>
          </a:p>
          <a:p>
            <a:r>
              <a:rPr lang="en-GB" b="1" dirty="0"/>
              <a:t>Sector experts and assessment experts</a:t>
            </a:r>
          </a:p>
          <a:p>
            <a:r>
              <a:rPr lang="en-GB" dirty="0"/>
              <a:t>Is this standard for you?  SFJ Awards is a specialist EPAO – as an AO that specialised in qualifications in the protective services sector we already had a lot of knowledge within the team and access to experts in the sector who had previously assisted with the design of the our qualifications.  That also meant that we had relationships with not only employers and training providers in the sectors that we work in but also employer bodies that support training and development in the sector.   When working on a new standard these experts and these relationships are crucial to support us with the development work and to help us understand the plan and any specialist terminology – we will go on to look at this in more detail later…</a:t>
            </a:r>
          </a:p>
          <a:p>
            <a:endParaRPr lang="en-GB" dirty="0"/>
          </a:p>
          <a:p>
            <a:r>
              <a:rPr lang="en-GB" dirty="0"/>
              <a:t>That brings us on nicely to a </a:t>
            </a:r>
            <a:r>
              <a:rPr lang="en-GB" b="1" dirty="0"/>
              <a:t>whole team approach.  </a:t>
            </a:r>
            <a:r>
              <a:rPr lang="en-GB" b="0" dirty="0"/>
              <a:t>Yes we have a structure in place in order to run an efficient and effective EPAO but when looking at a new assessment plan we take a whole team approach. Bringing together quality assurance, product development, operational teams and delivery teams (specialist Independent Assessors) to pull the plan to pieces.  We look at it separately then come together to go through it – to see what falls out – in terms of clarifications, understanding and delivery…</a:t>
            </a:r>
          </a:p>
          <a:p>
            <a:endParaRPr lang="en-GB" b="0" dirty="0"/>
          </a:p>
          <a:p>
            <a:r>
              <a:rPr lang="en-GB" b="1" dirty="0"/>
              <a:t>Business Case </a:t>
            </a:r>
            <a:r>
              <a:rPr lang="en-GB" b="0" dirty="0"/>
              <a:t>– let’s not forget that we have to consider the financials in all of this.  As you know EPA is a costly business with a significant financial outlay at the start up and money starting to be recouped 1 – 2 years later.  Is it affordable? What are the predicted numbers?  What is the competition? What is the margin looking like?</a:t>
            </a:r>
          </a:p>
          <a:p>
            <a:endParaRPr lang="en-GB" b="0" dirty="0"/>
          </a:p>
          <a:p>
            <a:r>
              <a:rPr lang="en-GB" b="1" dirty="0"/>
              <a:t>The Plan</a:t>
            </a:r>
          </a:p>
          <a:p>
            <a:r>
              <a:rPr lang="en-GB" b="0" dirty="0"/>
              <a:t>Once we have carried out all of the above initial checks and balances we then start a project plan – which the team adds to – to start the material development, the recruitment and training of IAs, the business development with potential customers…..</a:t>
            </a:r>
          </a:p>
          <a:p>
            <a:endParaRPr lang="en-GB" dirty="0"/>
          </a:p>
          <a:p>
            <a:r>
              <a:rPr lang="en-GB" dirty="0"/>
              <a:t>What is you haven’t been part?</a:t>
            </a:r>
          </a:p>
          <a:p>
            <a:r>
              <a:rPr lang="en-GB" dirty="0"/>
              <a:t>Business case</a:t>
            </a:r>
          </a:p>
          <a:p>
            <a:r>
              <a:rPr lang="en-GB" dirty="0"/>
              <a:t>Footprint and competition</a:t>
            </a:r>
          </a:p>
          <a:p>
            <a:r>
              <a:rPr lang="en-GB" dirty="0"/>
              <a:t>Cost – trends – practical assessment/role plays/simulations</a:t>
            </a:r>
          </a:p>
          <a:p>
            <a:endParaRPr lang="en-GB" dirty="0"/>
          </a:p>
          <a:p>
            <a:r>
              <a:rPr lang="en-GB" dirty="0"/>
              <a:t>ASK A QUESTION – anyone in the group got anything to add (or similar)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4</a:t>
            </a:fld>
            <a:endParaRPr lang="en-GB"/>
          </a:p>
        </p:txBody>
      </p:sp>
    </p:spTree>
    <p:extLst>
      <p:ext uri="{BB962C8B-B14F-4D97-AF65-F5344CB8AC3E}">
        <p14:creationId xmlns:p14="http://schemas.microsoft.com/office/powerpoint/2010/main" val="120112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WHOLE TEAM APPROACH</a:t>
            </a:r>
          </a:p>
          <a:p>
            <a:pPr>
              <a:lnSpc>
                <a:spcPct val="107000"/>
              </a:lnSpc>
              <a:spcAft>
                <a:spcPts val="800"/>
              </a:spcAft>
            </a:pPr>
            <a:r>
              <a:rPr lang="en-GB" dirty="0"/>
              <a:t>Dissect the assessment plan. Pull it to pieces. Look at the plan together. Who?  Product development, EPA team (how to deliver it); quality assurance; sector experts. LISTEN to the views of all.</a:t>
            </a:r>
          </a:p>
          <a:p>
            <a:pPr>
              <a:lnSpc>
                <a:spcPct val="107000"/>
              </a:lnSpc>
              <a:spcAft>
                <a:spcPts val="800"/>
              </a:spcAft>
            </a:pPr>
            <a:r>
              <a:rPr lang="en-GB" dirty="0"/>
              <a:t>different eyes, different hats, different meanings as will different EPAOS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5</a:t>
            </a:fld>
            <a:endParaRPr lang="en-GB"/>
          </a:p>
        </p:txBody>
      </p:sp>
    </p:spTree>
    <p:extLst>
      <p:ext uri="{BB962C8B-B14F-4D97-AF65-F5344CB8AC3E}">
        <p14:creationId xmlns:p14="http://schemas.microsoft.com/office/powerpoint/2010/main" val="364436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b="1" dirty="0"/>
              <a:t>CLARIFICATIONS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dirty="0"/>
              <a:t>with TB group/</a:t>
            </a:r>
            <a:r>
              <a:rPr lang="en-GB" dirty="0" err="1"/>
              <a:t>Ifate</a:t>
            </a:r>
            <a:r>
              <a:rPr lang="en-GB" dirty="0"/>
              <a:t>/Ofqual – APQs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dirty="0"/>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Work with EPA Manager to clarify ambiguities in assessment plans.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a:p>
            <a:r>
              <a:rPr lang="en-GB" dirty="0"/>
              <a:t>Contact Trailblazer group?</a:t>
            </a:r>
          </a:p>
          <a:p>
            <a:endParaRPr lang="en-GB" dirty="0"/>
          </a:p>
          <a:p>
            <a:r>
              <a:rPr lang="en-GB" dirty="0"/>
              <a:t>Submit via Ofqual – APQs – consistency – communication across all EPAOs.</a:t>
            </a:r>
          </a:p>
          <a:p>
            <a:endParaRPr lang="en-GB" dirty="0"/>
          </a:p>
          <a:p>
            <a:r>
              <a:rPr lang="en-GB" dirty="0"/>
              <a:t>The portal will ask you for:</a:t>
            </a:r>
          </a:p>
          <a:p>
            <a:endParaRPr lang="en-GB" dirty="0"/>
          </a:p>
          <a:p>
            <a:r>
              <a:rPr lang="en-GB" dirty="0"/>
              <a:t>The Details of the issue – it’s cause and effect</a:t>
            </a:r>
          </a:p>
          <a:p>
            <a:endParaRPr lang="en-GB" dirty="0"/>
          </a:p>
          <a:p>
            <a:r>
              <a:rPr lang="en-GB" dirty="0"/>
              <a:t>WHO HAS USED THE APQ FUNCTION – HOW DID YOU FIND IT? HOW LONG DID THE RESPONSE TAKE – WAS YOUR QUERY ABOUT DEVELOPMENT/CLARIFICATION OR DELIVERY OF A CURRENT ASSESSMENT PLAN?</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Example of clarification –here’s one that we have come across….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6</a:t>
            </a:fld>
            <a:endParaRPr lang="en-GB"/>
          </a:p>
        </p:txBody>
      </p:sp>
    </p:spTree>
    <p:extLst>
      <p:ext uri="{BB962C8B-B14F-4D97-AF65-F5344CB8AC3E}">
        <p14:creationId xmlns:p14="http://schemas.microsoft.com/office/powerpoint/2010/main" val="982363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difference?</a:t>
            </a:r>
          </a:p>
          <a:p>
            <a:endParaRPr lang="en-GB" dirty="0"/>
          </a:p>
          <a:p>
            <a:r>
              <a:rPr lang="en-GB" dirty="0"/>
              <a:t>What is the key word here?</a:t>
            </a:r>
          </a:p>
          <a:p>
            <a:endParaRPr lang="en-GB" dirty="0"/>
          </a:p>
          <a:p>
            <a:r>
              <a:rPr lang="en-GB" dirty="0"/>
              <a:t>What makes something </a:t>
            </a:r>
            <a:r>
              <a:rPr lang="en-GB" b="1" dirty="0"/>
              <a:t>innovative</a:t>
            </a:r>
            <a:r>
              <a:rPr lang="en-GB" dirty="0"/>
              <a:t>?</a:t>
            </a:r>
          </a:p>
          <a:p>
            <a:endParaRPr lang="en-GB" dirty="0"/>
          </a:p>
          <a:p>
            <a:r>
              <a:rPr lang="en-GB" dirty="0"/>
              <a:t>Could the apprentice be advantaged or disadvantaged depending on what organisation they work for if they don’t have the same opportunity to demonstrate innovation with their communication?</a:t>
            </a:r>
          </a:p>
          <a:p>
            <a:endParaRPr lang="en-GB" dirty="0"/>
          </a:p>
          <a:p>
            <a:r>
              <a:rPr lang="en-GB" dirty="0"/>
              <a:t>Add source in.</a:t>
            </a:r>
          </a:p>
          <a:p>
            <a:endParaRPr lang="en-GB" dirty="0"/>
          </a:p>
          <a:p>
            <a:r>
              <a:rPr lang="en-GB" dirty="0"/>
              <a:t>This is where you need to have your sector experts….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7</a:t>
            </a:fld>
            <a:endParaRPr lang="en-GB"/>
          </a:p>
        </p:txBody>
      </p:sp>
    </p:spTree>
    <p:extLst>
      <p:ext uri="{BB962C8B-B14F-4D97-AF65-F5344CB8AC3E}">
        <p14:creationId xmlns:p14="http://schemas.microsoft.com/office/powerpoint/2010/main" val="390026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Arial" panose="020B0604020202020204" pitchFamily="34" charset="0"/>
                <a:ea typeface="Calibri" panose="020F0502020204030204" pitchFamily="34" charset="0"/>
                <a:cs typeface="Times New Roman" panose="02020603050405020304" pitchFamily="18" charset="0"/>
              </a:rPr>
              <a:t>We source sector experts develop assessments</a:t>
            </a:r>
            <a:r>
              <a:rPr lang="en-GB" sz="1200" dirty="0">
                <a:effectLst/>
                <a:latin typeface="Arial" panose="020B0604020202020204" pitchFamily="34" charset="0"/>
                <a:ea typeface="Calibri" panose="020F0502020204030204" pitchFamily="34" charset="0"/>
                <a:cs typeface="Times New Roman" panose="02020603050405020304" pitchFamily="18" charset="0"/>
              </a:rPr>
              <a:t>, and these are then subject to quality assurance by a second expert.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SMEs undergo training on the assessment plan requirements and the test specification.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Use of templates to ensure we manage </a:t>
            </a:r>
            <a:r>
              <a:rPr lang="en-GB" sz="1200" b="1" dirty="0">
                <a:effectLst/>
                <a:latin typeface="Arial" panose="020B0604020202020204" pitchFamily="34" charset="0"/>
                <a:ea typeface="Calibri" panose="020F0502020204030204" pitchFamily="34" charset="0"/>
                <a:cs typeface="Times New Roman" panose="02020603050405020304" pitchFamily="18" charset="0"/>
              </a:rPr>
              <a:t>potential conflicts of interest</a:t>
            </a:r>
            <a:r>
              <a:rPr lang="en-GB" sz="1200" dirty="0">
                <a:effectLst/>
                <a:latin typeface="Arial" panose="020B0604020202020204" pitchFamily="34" charset="0"/>
                <a:ea typeface="Calibri" panose="020F0502020204030204" pitchFamily="34" charset="0"/>
                <a:cs typeface="Times New Roman" panose="02020603050405020304" pitchFamily="18" charset="0"/>
              </a:rPr>
              <a:t>, confidentiality, and the Intellectual property rights.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When designing assessments we need to also ensure we meet Ofqual condition d1.2</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8</a:t>
            </a:fld>
            <a:endParaRPr lang="en-GB"/>
          </a:p>
        </p:txBody>
      </p:sp>
    </p:spTree>
    <p:extLst>
      <p:ext uri="{BB962C8B-B14F-4D97-AF65-F5344CB8AC3E}">
        <p14:creationId xmlns:p14="http://schemas.microsoft.com/office/powerpoint/2010/main" val="245905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Ofqual condition on the screen going to look at two of the requirements in more detail. Firstly comparability……</a:t>
            </a:r>
          </a:p>
          <a:p>
            <a:endParaRPr lang="en-GB" dirty="0"/>
          </a:p>
          <a:p>
            <a:r>
              <a:rPr lang="en-GB" dirty="0"/>
              <a:t>Start from the premiss that apprenticeship standards are national standards for apprentices working in that particular sector. </a:t>
            </a:r>
            <a:r>
              <a:rPr lang="en-GB" b="1" dirty="0"/>
              <a:t>However, what do you do if you have employers within the sector with very differing requirements?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174F66F-5E6E-4088-906C-2A1A12DFB634}" type="slidenum">
              <a:rPr lang="en-GB" smtClean="0"/>
              <a:t>9</a:t>
            </a:fld>
            <a:endParaRPr lang="en-GB"/>
          </a:p>
        </p:txBody>
      </p:sp>
    </p:spTree>
    <p:extLst>
      <p:ext uri="{BB962C8B-B14F-4D97-AF65-F5344CB8AC3E}">
        <p14:creationId xmlns:p14="http://schemas.microsoft.com/office/powerpoint/2010/main" val="1001571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0.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1.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42.svg"/><Relationship Id="rId2" Type="http://schemas.openxmlformats.org/officeDocument/2006/relationships/notesSlide" Target="../notesSlides/notesSlide12.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4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40.sv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3.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4.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5.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6.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43.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45.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7.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46.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48.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20.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sv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1.png"/><Relationship Id="rId21" Type="http://schemas.openxmlformats.org/officeDocument/2006/relationships/image" Target="../media/image25.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9.sv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8.png"/><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27.svg"/><Relationship Id="rId28" Type="http://schemas.openxmlformats.org/officeDocument/2006/relationships/image" Target="../media/image32.png"/><Relationship Id="rId10" Type="http://schemas.openxmlformats.org/officeDocument/2006/relationships/image" Target="../media/image8.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5.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23" Type="http://schemas.openxmlformats.org/officeDocument/2006/relationships/image" Target="../media/image27.svg"/><Relationship Id="rId10" Type="http://schemas.openxmlformats.org/officeDocument/2006/relationships/image" Target="../media/image8.png"/><Relationship Id="rId19"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7.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23.sv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png"/><Relationship Id="rId21" Type="http://schemas.openxmlformats.org/officeDocument/2006/relationships/image" Target="../media/image38.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15.sv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2.sv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69820"/>
            <a:ext cx="371375" cy="377902"/>
          </a:xfrm>
          <a:prstGeom prst="rect">
            <a:avLst/>
          </a:prstGeom>
        </p:spPr>
      </p:pic>
      <p:grpSp>
        <p:nvGrpSpPr>
          <p:cNvPr id="18" name="Group 18"/>
          <p:cNvGrpSpPr/>
          <p:nvPr/>
        </p:nvGrpSpPr>
        <p:grpSpPr>
          <a:xfrm>
            <a:off x="189422" y="3272808"/>
            <a:ext cx="16866447" cy="3199005"/>
            <a:chOff x="0" y="0"/>
            <a:chExt cx="6152925" cy="1167006"/>
          </a:xfrm>
        </p:grpSpPr>
        <p:sp>
          <p:nvSpPr>
            <p:cNvPr id="19" name="Freeform 19"/>
            <p:cNvSpPr/>
            <p:nvPr/>
          </p:nvSpPr>
          <p:spPr>
            <a:xfrm>
              <a:off x="0" y="0"/>
              <a:ext cx="6152926" cy="1167006"/>
            </a:xfrm>
            <a:custGeom>
              <a:avLst/>
              <a:gdLst/>
              <a:ahLst/>
              <a:cxnLst/>
              <a:rect l="l" t="t" r="r" b="b"/>
              <a:pathLst>
                <a:path w="6152926" h="1167006">
                  <a:moveTo>
                    <a:pt x="0" y="0"/>
                  </a:moveTo>
                  <a:lnTo>
                    <a:pt x="6152926" y="0"/>
                  </a:lnTo>
                  <a:lnTo>
                    <a:pt x="6152926" y="1167006"/>
                  </a:lnTo>
                  <a:lnTo>
                    <a:pt x="0" y="1167006"/>
                  </a:lnTo>
                  <a:close/>
                </a:path>
              </a:pathLst>
            </a:custGeom>
            <a:solidFill>
              <a:srgbClr val="EDE7F0"/>
            </a:solidFill>
          </p:spPr>
        </p:sp>
      </p:grpSp>
      <p:sp>
        <p:nvSpPr>
          <p:cNvPr id="20" name="TextBox 20"/>
          <p:cNvSpPr txBox="1"/>
          <p:nvPr/>
        </p:nvSpPr>
        <p:spPr>
          <a:xfrm>
            <a:off x="377283" y="3499337"/>
            <a:ext cx="15730096" cy="2584020"/>
          </a:xfrm>
          <a:prstGeom prst="rect">
            <a:avLst/>
          </a:prstGeom>
        </p:spPr>
        <p:txBody>
          <a:bodyPr lIns="0" tIns="0" rIns="0" bIns="0" rtlCol="0" anchor="t">
            <a:spAutoFit/>
          </a:bodyPr>
          <a:lstStyle/>
          <a:p>
            <a:pPr>
              <a:lnSpc>
                <a:spcPts val="10336"/>
              </a:lnSpc>
            </a:pPr>
            <a:r>
              <a:rPr lang="en-US" sz="7383" dirty="0">
                <a:solidFill>
                  <a:srgbClr val="470A68"/>
                </a:solidFill>
                <a:latin typeface="Helvetica 1"/>
              </a:rPr>
              <a:t>Turning an Assessment Plan into EPA Good Practice Tips</a:t>
            </a:r>
          </a:p>
        </p:txBody>
      </p:sp>
      <p:sp>
        <p:nvSpPr>
          <p:cNvPr id="21" name="TextBox 21"/>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2" name="TextBox 22"/>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3" name="TextBox 23"/>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4" name="TextBox 24"/>
          <p:cNvSpPr txBox="1"/>
          <p:nvPr/>
        </p:nvSpPr>
        <p:spPr>
          <a:xfrm>
            <a:off x="6663342" y="9743851"/>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5" name="TextBox 25"/>
          <p:cNvSpPr txBox="1"/>
          <p:nvPr/>
        </p:nvSpPr>
        <p:spPr>
          <a:xfrm>
            <a:off x="763632" y="6641187"/>
            <a:ext cx="6884057" cy="3175094"/>
          </a:xfrm>
          <a:prstGeom prst="rect">
            <a:avLst/>
          </a:prstGeom>
        </p:spPr>
        <p:txBody>
          <a:bodyPr lIns="0" tIns="0" rIns="0" bIns="0" rtlCol="0" anchor="t">
            <a:spAutoFit/>
          </a:bodyPr>
          <a:lstStyle/>
          <a:p>
            <a:pPr algn="ctr">
              <a:lnSpc>
                <a:spcPts val="5039"/>
              </a:lnSpc>
            </a:pPr>
            <a:endParaRPr/>
          </a:p>
          <a:p>
            <a:pPr algn="ctr">
              <a:lnSpc>
                <a:spcPts val="5039"/>
              </a:lnSpc>
            </a:pPr>
            <a:r>
              <a:rPr lang="en-US" sz="3599">
                <a:solidFill>
                  <a:srgbClr val="FFFFFF"/>
                </a:solidFill>
                <a:latin typeface="Helvetica 1"/>
              </a:rPr>
              <a:t>Kit Salt</a:t>
            </a:r>
          </a:p>
          <a:p>
            <a:pPr algn="ctr">
              <a:lnSpc>
                <a:spcPts val="5039"/>
              </a:lnSpc>
            </a:pPr>
            <a:r>
              <a:rPr lang="en-US" sz="3599">
                <a:solidFill>
                  <a:srgbClr val="FFFFFF"/>
                </a:solidFill>
                <a:latin typeface="Helvetica 1"/>
              </a:rPr>
              <a:t>Head of End-Point Assessment</a:t>
            </a:r>
          </a:p>
          <a:p>
            <a:pPr algn="ctr">
              <a:lnSpc>
                <a:spcPts val="5039"/>
              </a:lnSpc>
            </a:pPr>
            <a:endParaRPr lang="en-US" sz="3599">
              <a:solidFill>
                <a:srgbClr val="FFFFFF"/>
              </a:solidFill>
              <a:latin typeface="Helvetica 1"/>
            </a:endParaRPr>
          </a:p>
          <a:p>
            <a:pPr algn="ctr">
              <a:lnSpc>
                <a:spcPts val="5039"/>
              </a:lnSpc>
            </a:pPr>
            <a:endParaRPr lang="en-US" sz="3599">
              <a:solidFill>
                <a:srgbClr val="FFFFFF"/>
              </a:solidFill>
              <a:latin typeface="Helvetica 1"/>
            </a:endParaRPr>
          </a:p>
        </p:txBody>
      </p:sp>
      <p:sp>
        <p:nvSpPr>
          <p:cNvPr id="26" name="TextBox 26"/>
          <p:cNvSpPr txBox="1"/>
          <p:nvPr/>
        </p:nvSpPr>
        <p:spPr>
          <a:xfrm>
            <a:off x="10640314" y="7146174"/>
            <a:ext cx="6397134" cy="1260894"/>
          </a:xfrm>
          <a:prstGeom prst="rect">
            <a:avLst/>
          </a:prstGeom>
        </p:spPr>
        <p:txBody>
          <a:bodyPr wrap="square" lIns="0" tIns="0" rIns="0" bIns="0" rtlCol="0" anchor="t">
            <a:spAutoFit/>
          </a:bodyPr>
          <a:lstStyle/>
          <a:p>
            <a:pPr algn="ctr">
              <a:lnSpc>
                <a:spcPts val="5039"/>
              </a:lnSpc>
              <a:spcBef>
                <a:spcPct val="0"/>
              </a:spcBef>
            </a:pPr>
            <a:r>
              <a:rPr lang="en-US" sz="3599" dirty="0">
                <a:solidFill>
                  <a:srgbClr val="FFFFFF"/>
                </a:solidFill>
                <a:latin typeface="Helvetica 1"/>
              </a:rPr>
              <a:t>Rachel Honeyball</a:t>
            </a:r>
          </a:p>
          <a:p>
            <a:pPr algn="ctr">
              <a:lnSpc>
                <a:spcPts val="5039"/>
              </a:lnSpc>
              <a:spcBef>
                <a:spcPct val="0"/>
              </a:spcBef>
            </a:pPr>
            <a:r>
              <a:rPr lang="en-US" sz="3599" dirty="0">
                <a:solidFill>
                  <a:srgbClr val="FFFFFF"/>
                </a:solidFill>
                <a:latin typeface="Helvetica 1"/>
              </a:rPr>
              <a:t>Lead EPA Quality Assurer</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1028700"/>
            <a:ext cx="18288000" cy="8477139"/>
            <a:chOff x="0" y="0"/>
            <a:chExt cx="6671512" cy="3092483"/>
          </a:xfrm>
        </p:grpSpPr>
        <p:sp>
          <p:nvSpPr>
            <p:cNvPr id="4" name="Freeform 4"/>
            <p:cNvSpPr/>
            <p:nvPr/>
          </p:nvSpPr>
          <p:spPr>
            <a:xfrm>
              <a:off x="0" y="0"/>
              <a:ext cx="6671512" cy="3092483"/>
            </a:xfrm>
            <a:custGeom>
              <a:avLst/>
              <a:gdLst/>
              <a:ahLst/>
              <a:cxnLst/>
              <a:rect l="l" t="t" r="r" b="b"/>
              <a:pathLst>
                <a:path w="6671512" h="3092483">
                  <a:moveTo>
                    <a:pt x="0" y="0"/>
                  </a:moveTo>
                  <a:lnTo>
                    <a:pt x="6671512" y="0"/>
                  </a:lnTo>
                  <a:lnTo>
                    <a:pt x="6671512" y="3092483"/>
                  </a:lnTo>
                  <a:lnTo>
                    <a:pt x="0" y="309248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grpSp>
        <p:nvGrpSpPr>
          <p:cNvPr id="22" name="Group 22"/>
          <p:cNvGrpSpPr/>
          <p:nvPr/>
        </p:nvGrpSpPr>
        <p:grpSpPr>
          <a:xfrm>
            <a:off x="763632" y="6194818"/>
            <a:ext cx="5246370" cy="584869"/>
            <a:chOff x="0" y="0"/>
            <a:chExt cx="1913890" cy="213362"/>
          </a:xfrm>
        </p:grpSpPr>
        <p:sp>
          <p:nvSpPr>
            <p:cNvPr id="23" name="Freeform 23"/>
            <p:cNvSpPr/>
            <p:nvPr/>
          </p:nvSpPr>
          <p:spPr>
            <a:xfrm>
              <a:off x="0" y="0"/>
              <a:ext cx="1913890" cy="213362"/>
            </a:xfrm>
            <a:custGeom>
              <a:avLst/>
              <a:gdLst/>
              <a:ahLst/>
              <a:cxnLst/>
              <a:rect l="l" t="t" r="r" b="b"/>
              <a:pathLst>
                <a:path w="1913890" h="213362">
                  <a:moveTo>
                    <a:pt x="0" y="0"/>
                  </a:moveTo>
                  <a:lnTo>
                    <a:pt x="1913890" y="0"/>
                  </a:lnTo>
                  <a:lnTo>
                    <a:pt x="1913890" y="213362"/>
                  </a:lnTo>
                  <a:lnTo>
                    <a:pt x="0" y="213362"/>
                  </a:lnTo>
                  <a:close/>
                </a:path>
              </a:pathLst>
            </a:custGeom>
            <a:solidFill>
              <a:srgbClr val="470A68"/>
            </a:solidFill>
          </p:spPr>
        </p:sp>
      </p:grpSp>
      <p:grpSp>
        <p:nvGrpSpPr>
          <p:cNvPr id="24" name="Group 24"/>
          <p:cNvGrpSpPr/>
          <p:nvPr/>
        </p:nvGrpSpPr>
        <p:grpSpPr>
          <a:xfrm>
            <a:off x="675260" y="7648086"/>
            <a:ext cx="5246370" cy="584869"/>
            <a:chOff x="0" y="0"/>
            <a:chExt cx="1913890" cy="213362"/>
          </a:xfrm>
        </p:grpSpPr>
        <p:sp>
          <p:nvSpPr>
            <p:cNvPr id="25" name="Freeform 25"/>
            <p:cNvSpPr/>
            <p:nvPr/>
          </p:nvSpPr>
          <p:spPr>
            <a:xfrm>
              <a:off x="0" y="0"/>
              <a:ext cx="1913890" cy="213362"/>
            </a:xfrm>
            <a:custGeom>
              <a:avLst/>
              <a:gdLst/>
              <a:ahLst/>
              <a:cxnLst/>
              <a:rect l="l" t="t" r="r" b="b"/>
              <a:pathLst>
                <a:path w="1913890" h="213362">
                  <a:moveTo>
                    <a:pt x="0" y="0"/>
                  </a:moveTo>
                  <a:lnTo>
                    <a:pt x="1913890" y="0"/>
                  </a:lnTo>
                  <a:lnTo>
                    <a:pt x="1913890" y="213362"/>
                  </a:lnTo>
                  <a:lnTo>
                    <a:pt x="0" y="213362"/>
                  </a:lnTo>
                  <a:close/>
                </a:path>
              </a:pathLst>
            </a:custGeom>
            <a:solidFill>
              <a:srgbClr val="470A68"/>
            </a:solidFill>
          </p:spPr>
        </p:sp>
      </p:grpSp>
      <p:sp>
        <p:nvSpPr>
          <p:cNvPr id="26" name="TextBox 26"/>
          <p:cNvSpPr txBox="1"/>
          <p:nvPr/>
        </p:nvSpPr>
        <p:spPr>
          <a:xfrm>
            <a:off x="974863" y="3324973"/>
            <a:ext cx="15278305" cy="4907982"/>
          </a:xfrm>
          <a:prstGeom prst="rect">
            <a:avLst/>
          </a:prstGeom>
        </p:spPr>
        <p:txBody>
          <a:bodyPr lIns="0" tIns="0" rIns="0" bIns="0" rtlCol="0" anchor="t">
            <a:spAutoFit/>
          </a:bodyPr>
          <a:lstStyle/>
          <a:p>
            <a:pPr algn="just">
              <a:lnSpc>
                <a:spcPts val="5599"/>
              </a:lnSpc>
              <a:spcBef>
                <a:spcPct val="0"/>
              </a:spcBef>
            </a:pPr>
            <a:r>
              <a:rPr lang="en-US" sz="3999">
                <a:solidFill>
                  <a:srgbClr val="470A68"/>
                </a:solidFill>
                <a:latin typeface="Helvetica 2"/>
              </a:rPr>
              <a:t>D1.2 A qualification will only be fit for purpose if that qualification, as far as possible, secures the requirements of –</a:t>
            </a:r>
          </a:p>
          <a:p>
            <a:pPr algn="just">
              <a:lnSpc>
                <a:spcPts val="5599"/>
              </a:lnSpc>
              <a:spcBef>
                <a:spcPct val="0"/>
              </a:spcBef>
            </a:pPr>
            <a:r>
              <a:rPr lang="en-US" sz="3999">
                <a:solidFill>
                  <a:srgbClr val="470A68"/>
                </a:solidFill>
                <a:latin typeface="Helvetica 2"/>
              </a:rPr>
              <a:t>(a) Validity,</a:t>
            </a:r>
          </a:p>
          <a:p>
            <a:pPr algn="just">
              <a:lnSpc>
                <a:spcPts val="5599"/>
              </a:lnSpc>
              <a:spcBef>
                <a:spcPct val="0"/>
              </a:spcBef>
            </a:pPr>
            <a:r>
              <a:rPr lang="en-US" sz="3999">
                <a:solidFill>
                  <a:srgbClr val="470A68"/>
                </a:solidFill>
                <a:latin typeface="Helvetica 2"/>
              </a:rPr>
              <a:t>(b) Reliability,</a:t>
            </a:r>
          </a:p>
          <a:p>
            <a:pPr algn="just">
              <a:lnSpc>
                <a:spcPts val="5599"/>
              </a:lnSpc>
              <a:spcBef>
                <a:spcPct val="0"/>
              </a:spcBef>
            </a:pPr>
            <a:r>
              <a:rPr lang="en-US" sz="3999">
                <a:solidFill>
                  <a:srgbClr val="EDE7F0"/>
                </a:solidFill>
                <a:latin typeface="Helvetica 2"/>
              </a:rPr>
              <a:t>(c) Comparability,</a:t>
            </a:r>
          </a:p>
          <a:p>
            <a:pPr algn="just">
              <a:lnSpc>
                <a:spcPts val="5599"/>
              </a:lnSpc>
              <a:spcBef>
                <a:spcPct val="0"/>
              </a:spcBef>
            </a:pPr>
            <a:r>
              <a:rPr lang="en-US" sz="3999">
                <a:solidFill>
                  <a:srgbClr val="470A68"/>
                </a:solidFill>
                <a:latin typeface="Helvetica 2"/>
              </a:rPr>
              <a:t>(d) Manageability, and</a:t>
            </a:r>
          </a:p>
          <a:p>
            <a:pPr algn="just">
              <a:lnSpc>
                <a:spcPts val="5599"/>
              </a:lnSpc>
              <a:spcBef>
                <a:spcPct val="0"/>
              </a:spcBef>
            </a:pPr>
            <a:r>
              <a:rPr lang="en-US" sz="3999">
                <a:solidFill>
                  <a:srgbClr val="EDE7F0"/>
                </a:solidFill>
                <a:latin typeface="Helvetica 2"/>
              </a:rPr>
              <a:t>(e) Minimising Bias</a:t>
            </a:r>
          </a:p>
        </p:txBody>
      </p:sp>
      <p:sp>
        <p:nvSpPr>
          <p:cNvPr id="27" name="TextBox 27"/>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8" name="TextBox 28"/>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9" name="TextBox 29"/>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30" name="TextBox 30"/>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31" name="TextBox 31"/>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32" name="TextBox 32"/>
          <p:cNvSpPr txBox="1"/>
          <p:nvPr/>
        </p:nvSpPr>
        <p:spPr>
          <a:xfrm>
            <a:off x="3509052" y="1685216"/>
            <a:ext cx="7701464" cy="672357"/>
          </a:xfrm>
          <a:prstGeom prst="rect">
            <a:avLst/>
          </a:prstGeom>
        </p:spPr>
        <p:txBody>
          <a:bodyPr lIns="0" tIns="0" rIns="0" bIns="0" rtlCol="0" anchor="t">
            <a:spAutoFit/>
          </a:bodyPr>
          <a:lstStyle/>
          <a:p>
            <a:pPr algn="ctr">
              <a:lnSpc>
                <a:spcPts val="5459"/>
              </a:lnSpc>
            </a:pPr>
            <a:r>
              <a:rPr lang="en-US" sz="3899">
                <a:solidFill>
                  <a:srgbClr val="470A68"/>
                </a:solidFill>
                <a:latin typeface="Helvetica 1"/>
              </a:rPr>
              <a:t>D1.2</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1028700"/>
            <a:ext cx="18288000" cy="8477139"/>
            <a:chOff x="0" y="0"/>
            <a:chExt cx="6671512" cy="3092483"/>
          </a:xfrm>
        </p:grpSpPr>
        <p:sp>
          <p:nvSpPr>
            <p:cNvPr id="4" name="Freeform 4"/>
            <p:cNvSpPr/>
            <p:nvPr/>
          </p:nvSpPr>
          <p:spPr>
            <a:xfrm>
              <a:off x="0" y="0"/>
              <a:ext cx="6671512" cy="3092483"/>
            </a:xfrm>
            <a:custGeom>
              <a:avLst/>
              <a:gdLst/>
              <a:ahLst/>
              <a:cxnLst/>
              <a:rect l="l" t="t" r="r" b="b"/>
              <a:pathLst>
                <a:path w="6671512" h="3092483">
                  <a:moveTo>
                    <a:pt x="0" y="0"/>
                  </a:moveTo>
                  <a:lnTo>
                    <a:pt x="6671512" y="0"/>
                  </a:lnTo>
                  <a:lnTo>
                    <a:pt x="6671512" y="3092483"/>
                  </a:lnTo>
                  <a:lnTo>
                    <a:pt x="0" y="309248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180339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27" name="TextBox 27"/>
          <p:cNvSpPr txBox="1"/>
          <p:nvPr/>
        </p:nvSpPr>
        <p:spPr>
          <a:xfrm>
            <a:off x="4116924" y="4799661"/>
            <a:ext cx="10054151" cy="1793158"/>
          </a:xfrm>
          <a:prstGeom prst="rect">
            <a:avLst/>
          </a:prstGeom>
        </p:spPr>
        <p:txBody>
          <a:bodyPr lIns="0" tIns="0" rIns="0" bIns="0" rtlCol="0" anchor="t">
            <a:spAutoFit/>
          </a:bodyPr>
          <a:lstStyle/>
          <a:p>
            <a:pPr algn="ctr">
              <a:lnSpc>
                <a:spcPts val="14560"/>
              </a:lnSpc>
            </a:pPr>
            <a:r>
              <a:rPr lang="en-US" sz="10400">
                <a:solidFill>
                  <a:srgbClr val="470A68"/>
                </a:solidFill>
                <a:latin typeface="Helvetica 1"/>
              </a:rPr>
              <a:t>Minimising Bias</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1097642"/>
            <a:ext cx="18288000" cy="8408197"/>
            <a:chOff x="0" y="0"/>
            <a:chExt cx="6671512" cy="3067333"/>
          </a:xfrm>
        </p:grpSpPr>
        <p:sp>
          <p:nvSpPr>
            <p:cNvPr id="4" name="Freeform 4"/>
            <p:cNvSpPr/>
            <p:nvPr/>
          </p:nvSpPr>
          <p:spPr>
            <a:xfrm>
              <a:off x="0" y="0"/>
              <a:ext cx="6671512" cy="3067333"/>
            </a:xfrm>
            <a:custGeom>
              <a:avLst/>
              <a:gdLst/>
              <a:ahLst/>
              <a:cxnLst/>
              <a:rect l="l" t="t" r="r" b="b"/>
              <a:pathLst>
                <a:path w="6671512" h="3067333">
                  <a:moveTo>
                    <a:pt x="0" y="0"/>
                  </a:moveTo>
                  <a:lnTo>
                    <a:pt x="6671512" y="0"/>
                  </a:lnTo>
                  <a:lnTo>
                    <a:pt x="6671512" y="3067333"/>
                  </a:lnTo>
                  <a:lnTo>
                    <a:pt x="0" y="306733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grpSp>
        <p:nvGrpSpPr>
          <p:cNvPr id="22" name="Group 22"/>
          <p:cNvGrpSpPr/>
          <p:nvPr/>
        </p:nvGrpSpPr>
        <p:grpSpPr>
          <a:xfrm>
            <a:off x="1328864" y="3260589"/>
            <a:ext cx="5246370" cy="1094813"/>
            <a:chOff x="0" y="0"/>
            <a:chExt cx="1913890" cy="399391"/>
          </a:xfrm>
        </p:grpSpPr>
        <p:sp>
          <p:nvSpPr>
            <p:cNvPr id="23" name="Freeform 23"/>
            <p:cNvSpPr/>
            <p:nvPr/>
          </p:nvSpPr>
          <p:spPr>
            <a:xfrm>
              <a:off x="0" y="0"/>
              <a:ext cx="1913890" cy="399391"/>
            </a:xfrm>
            <a:custGeom>
              <a:avLst/>
              <a:gdLst/>
              <a:ahLst/>
              <a:cxnLst/>
              <a:rect l="l" t="t" r="r" b="b"/>
              <a:pathLst>
                <a:path w="1913890" h="399391">
                  <a:moveTo>
                    <a:pt x="0" y="0"/>
                  </a:moveTo>
                  <a:lnTo>
                    <a:pt x="1913890" y="0"/>
                  </a:lnTo>
                  <a:lnTo>
                    <a:pt x="1913890" y="399391"/>
                  </a:lnTo>
                  <a:lnTo>
                    <a:pt x="0" y="399391"/>
                  </a:lnTo>
                  <a:close/>
                </a:path>
              </a:pathLst>
            </a:custGeom>
            <a:solidFill>
              <a:srgbClr val="470A68"/>
            </a:solidFill>
          </p:spPr>
        </p:sp>
      </p:grpSp>
      <p:grpSp>
        <p:nvGrpSpPr>
          <p:cNvPr id="24" name="Group 24"/>
          <p:cNvGrpSpPr/>
          <p:nvPr/>
        </p:nvGrpSpPr>
        <p:grpSpPr>
          <a:xfrm>
            <a:off x="1307080" y="5301741"/>
            <a:ext cx="5246370" cy="1094813"/>
            <a:chOff x="0" y="0"/>
            <a:chExt cx="1913890" cy="399391"/>
          </a:xfrm>
        </p:grpSpPr>
        <p:sp>
          <p:nvSpPr>
            <p:cNvPr id="25" name="Freeform 25"/>
            <p:cNvSpPr/>
            <p:nvPr/>
          </p:nvSpPr>
          <p:spPr>
            <a:xfrm>
              <a:off x="0" y="0"/>
              <a:ext cx="1913890" cy="399391"/>
            </a:xfrm>
            <a:custGeom>
              <a:avLst/>
              <a:gdLst/>
              <a:ahLst/>
              <a:cxnLst/>
              <a:rect l="l" t="t" r="r" b="b"/>
              <a:pathLst>
                <a:path w="1913890" h="399391">
                  <a:moveTo>
                    <a:pt x="0" y="0"/>
                  </a:moveTo>
                  <a:lnTo>
                    <a:pt x="1913890" y="0"/>
                  </a:lnTo>
                  <a:lnTo>
                    <a:pt x="1913890" y="399391"/>
                  </a:lnTo>
                  <a:lnTo>
                    <a:pt x="0" y="399391"/>
                  </a:lnTo>
                  <a:close/>
                </a:path>
              </a:pathLst>
            </a:custGeom>
            <a:solidFill>
              <a:srgbClr val="470A68"/>
            </a:solidFill>
          </p:spPr>
        </p:sp>
      </p:grpSp>
      <p:grpSp>
        <p:nvGrpSpPr>
          <p:cNvPr id="26" name="Group 26"/>
          <p:cNvGrpSpPr/>
          <p:nvPr/>
        </p:nvGrpSpPr>
        <p:grpSpPr>
          <a:xfrm>
            <a:off x="1307080" y="7339880"/>
            <a:ext cx="5246370" cy="1094813"/>
            <a:chOff x="0" y="0"/>
            <a:chExt cx="1913890" cy="399391"/>
          </a:xfrm>
        </p:grpSpPr>
        <p:sp>
          <p:nvSpPr>
            <p:cNvPr id="27" name="Freeform 27"/>
            <p:cNvSpPr/>
            <p:nvPr/>
          </p:nvSpPr>
          <p:spPr>
            <a:xfrm>
              <a:off x="0" y="0"/>
              <a:ext cx="1913890" cy="399391"/>
            </a:xfrm>
            <a:custGeom>
              <a:avLst/>
              <a:gdLst/>
              <a:ahLst/>
              <a:cxnLst/>
              <a:rect l="l" t="t" r="r" b="b"/>
              <a:pathLst>
                <a:path w="1913890" h="399391">
                  <a:moveTo>
                    <a:pt x="0" y="0"/>
                  </a:moveTo>
                  <a:lnTo>
                    <a:pt x="1913890" y="0"/>
                  </a:lnTo>
                  <a:lnTo>
                    <a:pt x="1913890" y="399391"/>
                  </a:lnTo>
                  <a:lnTo>
                    <a:pt x="0" y="399391"/>
                  </a:lnTo>
                  <a:close/>
                </a:path>
              </a:pathLst>
            </a:custGeom>
            <a:solidFill>
              <a:srgbClr val="470A68"/>
            </a:solidFill>
          </p:spPr>
        </p:sp>
      </p:grpSp>
      <p:pic>
        <p:nvPicPr>
          <p:cNvPr id="28" name="Picture 2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6935238" y="4757575"/>
            <a:ext cx="5142627" cy="2346323"/>
          </a:xfrm>
          <a:prstGeom prst="rect">
            <a:avLst/>
          </a:prstGeom>
        </p:spPr>
      </p:pic>
      <p:pic>
        <p:nvPicPr>
          <p:cNvPr id="29" name="Picture 2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426717" y="4412228"/>
            <a:ext cx="646978" cy="801436"/>
          </a:xfrm>
          <a:prstGeom prst="rect">
            <a:avLst/>
          </a:prstGeom>
        </p:spPr>
      </p:pic>
      <p:pic>
        <p:nvPicPr>
          <p:cNvPr id="30" name="Picture 30"/>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3426717" y="6462244"/>
            <a:ext cx="646978" cy="801436"/>
          </a:xfrm>
          <a:prstGeom prst="rect">
            <a:avLst/>
          </a:prstGeom>
        </p:spPr>
      </p:pic>
      <p:grpSp>
        <p:nvGrpSpPr>
          <p:cNvPr id="31" name="Group 31"/>
          <p:cNvGrpSpPr/>
          <p:nvPr/>
        </p:nvGrpSpPr>
        <p:grpSpPr>
          <a:xfrm>
            <a:off x="12476899" y="3642892"/>
            <a:ext cx="3776269" cy="3776269"/>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61C66"/>
            </a:solidFill>
          </p:spPr>
        </p:sp>
      </p:grpSp>
      <p:sp>
        <p:nvSpPr>
          <p:cNvPr id="33" name="TextBox 33"/>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34" name="TextBox 34"/>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35" name="TextBox 35"/>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36" name="TextBox 36"/>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37" name="TextBox 37"/>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38" name="TextBox 38"/>
          <p:cNvSpPr txBox="1"/>
          <p:nvPr/>
        </p:nvSpPr>
        <p:spPr>
          <a:xfrm>
            <a:off x="6744792" y="1689036"/>
            <a:ext cx="3407623" cy="721968"/>
          </a:xfrm>
          <a:prstGeom prst="rect">
            <a:avLst/>
          </a:prstGeom>
        </p:spPr>
        <p:txBody>
          <a:bodyPr lIns="0" tIns="0" rIns="0" bIns="0" rtlCol="0" anchor="t">
            <a:spAutoFit/>
          </a:bodyPr>
          <a:lstStyle/>
          <a:p>
            <a:pPr algn="ctr">
              <a:lnSpc>
                <a:spcPts val="5880"/>
              </a:lnSpc>
            </a:pPr>
            <a:r>
              <a:rPr lang="en-US" sz="4200">
                <a:solidFill>
                  <a:srgbClr val="470A68"/>
                </a:solidFill>
                <a:latin typeface="Helvetica 1"/>
              </a:rPr>
              <a:t>Consultation </a:t>
            </a:r>
          </a:p>
        </p:txBody>
      </p:sp>
      <p:sp>
        <p:nvSpPr>
          <p:cNvPr id="39" name="TextBox 39"/>
          <p:cNvSpPr txBox="1"/>
          <p:nvPr/>
        </p:nvSpPr>
        <p:spPr>
          <a:xfrm>
            <a:off x="2396334" y="3332090"/>
            <a:ext cx="3354721" cy="847036"/>
          </a:xfrm>
          <a:prstGeom prst="rect">
            <a:avLst/>
          </a:prstGeom>
        </p:spPr>
        <p:txBody>
          <a:bodyPr lIns="0" tIns="0" rIns="0" bIns="0" rtlCol="0" anchor="t">
            <a:spAutoFit/>
          </a:bodyPr>
          <a:lstStyle/>
          <a:p>
            <a:pPr algn="ctr">
              <a:lnSpc>
                <a:spcPts val="6859"/>
              </a:lnSpc>
            </a:pPr>
            <a:r>
              <a:rPr lang="en-US" sz="4899">
                <a:solidFill>
                  <a:srgbClr val="FFFFFF"/>
                </a:solidFill>
                <a:latin typeface="Helvetica 1"/>
              </a:rPr>
              <a:t>Employers </a:t>
            </a:r>
          </a:p>
        </p:txBody>
      </p:sp>
      <p:sp>
        <p:nvSpPr>
          <p:cNvPr id="40" name="TextBox 40"/>
          <p:cNvSpPr txBox="1"/>
          <p:nvPr/>
        </p:nvSpPr>
        <p:spPr>
          <a:xfrm>
            <a:off x="1453165" y="5407084"/>
            <a:ext cx="5089500" cy="693203"/>
          </a:xfrm>
          <a:prstGeom prst="rect">
            <a:avLst/>
          </a:prstGeom>
        </p:spPr>
        <p:txBody>
          <a:bodyPr wrap="square" lIns="0" tIns="0" rIns="0" bIns="0" rtlCol="0" anchor="t">
            <a:spAutoFit/>
          </a:bodyPr>
          <a:lstStyle/>
          <a:p>
            <a:pPr algn="ctr">
              <a:lnSpc>
                <a:spcPts val="5880"/>
              </a:lnSpc>
            </a:pPr>
            <a:r>
              <a:rPr lang="en-US" sz="4200" dirty="0">
                <a:solidFill>
                  <a:srgbClr val="FFFFFF"/>
                </a:solidFill>
                <a:latin typeface="Helvetica 1"/>
              </a:rPr>
              <a:t>Training Providers</a:t>
            </a:r>
          </a:p>
        </p:txBody>
      </p:sp>
      <p:sp>
        <p:nvSpPr>
          <p:cNvPr id="41" name="TextBox 41"/>
          <p:cNvSpPr txBox="1"/>
          <p:nvPr/>
        </p:nvSpPr>
        <p:spPr>
          <a:xfrm>
            <a:off x="1865085" y="7412638"/>
            <a:ext cx="3987917" cy="854048"/>
          </a:xfrm>
          <a:prstGeom prst="rect">
            <a:avLst/>
          </a:prstGeom>
        </p:spPr>
        <p:txBody>
          <a:bodyPr lIns="0" tIns="0" rIns="0" bIns="0" rtlCol="0" anchor="t">
            <a:spAutoFit/>
          </a:bodyPr>
          <a:lstStyle/>
          <a:p>
            <a:pPr algn="ctr">
              <a:lnSpc>
                <a:spcPts val="6999"/>
              </a:lnSpc>
            </a:pPr>
            <a:r>
              <a:rPr lang="en-US" sz="4999">
                <a:solidFill>
                  <a:srgbClr val="FFFFFF"/>
                </a:solidFill>
                <a:latin typeface="Helvetica 1"/>
              </a:rPr>
              <a:t>Stakeholders</a:t>
            </a:r>
          </a:p>
        </p:txBody>
      </p:sp>
      <p:sp>
        <p:nvSpPr>
          <p:cNvPr id="42" name="TextBox 42"/>
          <p:cNvSpPr txBox="1"/>
          <p:nvPr/>
        </p:nvSpPr>
        <p:spPr>
          <a:xfrm>
            <a:off x="13024608" y="4603396"/>
            <a:ext cx="3082771" cy="1793158"/>
          </a:xfrm>
          <a:prstGeom prst="rect">
            <a:avLst/>
          </a:prstGeom>
        </p:spPr>
        <p:txBody>
          <a:bodyPr lIns="0" tIns="0" rIns="0" bIns="0" rtlCol="0" anchor="t">
            <a:spAutoFit/>
          </a:bodyPr>
          <a:lstStyle/>
          <a:p>
            <a:pPr algn="ctr">
              <a:lnSpc>
                <a:spcPts val="14560"/>
              </a:lnSpc>
            </a:pPr>
            <a:r>
              <a:rPr lang="en-US" sz="10400">
                <a:solidFill>
                  <a:srgbClr val="FFFFFF"/>
                </a:solidFill>
                <a:latin typeface="Helvetica 1"/>
              </a:rPr>
              <a:t>EPA </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1028700"/>
            <a:ext cx="18288000" cy="8477139"/>
            <a:chOff x="0" y="0"/>
            <a:chExt cx="6671512" cy="3092483"/>
          </a:xfrm>
        </p:grpSpPr>
        <p:sp>
          <p:nvSpPr>
            <p:cNvPr id="4" name="Freeform 4"/>
            <p:cNvSpPr/>
            <p:nvPr/>
          </p:nvSpPr>
          <p:spPr>
            <a:xfrm>
              <a:off x="0" y="0"/>
              <a:ext cx="6671512" cy="3092483"/>
            </a:xfrm>
            <a:custGeom>
              <a:avLst/>
              <a:gdLst/>
              <a:ahLst/>
              <a:cxnLst/>
              <a:rect l="l" t="t" r="r" b="b"/>
              <a:pathLst>
                <a:path w="6671512" h="3092483">
                  <a:moveTo>
                    <a:pt x="0" y="0"/>
                  </a:moveTo>
                  <a:lnTo>
                    <a:pt x="6671512" y="0"/>
                  </a:lnTo>
                  <a:lnTo>
                    <a:pt x="6671512" y="3092483"/>
                  </a:lnTo>
                  <a:lnTo>
                    <a:pt x="0" y="309248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27" name="TextBox 27"/>
          <p:cNvSpPr txBox="1"/>
          <p:nvPr/>
        </p:nvSpPr>
        <p:spPr>
          <a:xfrm>
            <a:off x="1944354" y="4545659"/>
            <a:ext cx="14163025" cy="1793158"/>
          </a:xfrm>
          <a:prstGeom prst="rect">
            <a:avLst/>
          </a:prstGeom>
        </p:spPr>
        <p:txBody>
          <a:bodyPr lIns="0" tIns="0" rIns="0" bIns="0" rtlCol="0" anchor="t">
            <a:spAutoFit/>
          </a:bodyPr>
          <a:lstStyle/>
          <a:p>
            <a:pPr algn="ctr">
              <a:lnSpc>
                <a:spcPts val="14560"/>
              </a:lnSpc>
            </a:pPr>
            <a:r>
              <a:rPr lang="en-US" sz="10400">
                <a:solidFill>
                  <a:srgbClr val="470A68"/>
                </a:solidFill>
                <a:latin typeface="Helvetica 1"/>
              </a:rPr>
              <a:t>Conflict of Interest G4 </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928687"/>
            <a:ext cx="18288000" cy="8577152"/>
            <a:chOff x="0" y="0"/>
            <a:chExt cx="6671512" cy="3128968"/>
          </a:xfrm>
        </p:grpSpPr>
        <p:sp>
          <p:nvSpPr>
            <p:cNvPr id="4" name="Freeform 4"/>
            <p:cNvSpPr/>
            <p:nvPr/>
          </p:nvSpPr>
          <p:spPr>
            <a:xfrm>
              <a:off x="0" y="0"/>
              <a:ext cx="6671512" cy="3128968"/>
            </a:xfrm>
            <a:custGeom>
              <a:avLst/>
              <a:gdLst/>
              <a:ahLst/>
              <a:cxnLst/>
              <a:rect l="l" t="t" r="r" b="b"/>
              <a:pathLst>
                <a:path w="6671512" h="3128968">
                  <a:moveTo>
                    <a:pt x="0" y="0"/>
                  </a:moveTo>
                  <a:lnTo>
                    <a:pt x="6671512" y="0"/>
                  </a:lnTo>
                  <a:lnTo>
                    <a:pt x="6671512" y="3128968"/>
                  </a:lnTo>
                  <a:lnTo>
                    <a:pt x="0" y="3128968"/>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grpSp>
        <p:nvGrpSpPr>
          <p:cNvPr id="22" name="Group 22"/>
          <p:cNvGrpSpPr/>
          <p:nvPr/>
        </p:nvGrpSpPr>
        <p:grpSpPr>
          <a:xfrm>
            <a:off x="2309603" y="4083508"/>
            <a:ext cx="12295108" cy="2290405"/>
            <a:chOff x="0" y="0"/>
            <a:chExt cx="3370200" cy="627821"/>
          </a:xfrm>
        </p:grpSpPr>
        <p:sp>
          <p:nvSpPr>
            <p:cNvPr id="23" name="Freeform 23"/>
            <p:cNvSpPr/>
            <p:nvPr/>
          </p:nvSpPr>
          <p:spPr>
            <a:xfrm>
              <a:off x="0" y="0"/>
              <a:ext cx="3370200" cy="627821"/>
            </a:xfrm>
            <a:custGeom>
              <a:avLst/>
              <a:gdLst/>
              <a:ahLst/>
              <a:cxnLst/>
              <a:rect l="l" t="t" r="r" b="b"/>
              <a:pathLst>
                <a:path w="3370200" h="627821">
                  <a:moveTo>
                    <a:pt x="0" y="0"/>
                  </a:moveTo>
                  <a:lnTo>
                    <a:pt x="3370200" y="0"/>
                  </a:lnTo>
                  <a:lnTo>
                    <a:pt x="3370200" y="627821"/>
                  </a:lnTo>
                  <a:lnTo>
                    <a:pt x="0" y="627821"/>
                  </a:lnTo>
                  <a:close/>
                </a:path>
              </a:pathLst>
            </a:custGeom>
            <a:solidFill>
              <a:srgbClr val="470A68"/>
            </a:solidFill>
          </p:spPr>
        </p:sp>
      </p:grpSp>
      <p:sp>
        <p:nvSpPr>
          <p:cNvPr id="24" name="TextBox 24"/>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5" name="TextBox 25"/>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6" name="TextBox 26"/>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7" name="TextBox 27"/>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8" name="TextBox 28"/>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29" name="TextBox 29"/>
          <p:cNvSpPr txBox="1"/>
          <p:nvPr/>
        </p:nvSpPr>
        <p:spPr>
          <a:xfrm>
            <a:off x="377283" y="2900991"/>
            <a:ext cx="4620497" cy="592831"/>
          </a:xfrm>
          <a:prstGeom prst="rect">
            <a:avLst/>
          </a:prstGeom>
        </p:spPr>
        <p:txBody>
          <a:bodyPr lIns="0" tIns="0" rIns="0" bIns="0" rtlCol="0" anchor="t">
            <a:spAutoFit/>
          </a:bodyPr>
          <a:lstStyle/>
          <a:p>
            <a:pPr algn="ctr">
              <a:lnSpc>
                <a:spcPts val="4750"/>
              </a:lnSpc>
            </a:pPr>
            <a:r>
              <a:rPr lang="en-US" sz="3392">
                <a:solidFill>
                  <a:srgbClr val="470A68"/>
                </a:solidFill>
                <a:latin typeface="Helvetica 1"/>
              </a:rPr>
              <a:t>Conflict of Interest G4 </a:t>
            </a:r>
          </a:p>
        </p:txBody>
      </p:sp>
      <p:sp>
        <p:nvSpPr>
          <p:cNvPr id="30" name="TextBox 30"/>
          <p:cNvSpPr txBox="1"/>
          <p:nvPr/>
        </p:nvSpPr>
        <p:spPr>
          <a:xfrm>
            <a:off x="3599609" y="4528603"/>
            <a:ext cx="9715096" cy="3133617"/>
          </a:xfrm>
          <a:prstGeom prst="rect">
            <a:avLst/>
          </a:prstGeom>
        </p:spPr>
        <p:txBody>
          <a:bodyPr lIns="0" tIns="0" rIns="0" bIns="0" rtlCol="0" anchor="t">
            <a:spAutoFit/>
          </a:bodyPr>
          <a:lstStyle/>
          <a:p>
            <a:pPr algn="ctr">
              <a:lnSpc>
                <a:spcPts val="6299"/>
              </a:lnSpc>
              <a:spcBef>
                <a:spcPct val="0"/>
              </a:spcBef>
            </a:pPr>
            <a:r>
              <a:rPr lang="en-US" sz="4499">
                <a:solidFill>
                  <a:srgbClr val="EDE7F0"/>
                </a:solidFill>
                <a:latin typeface="Helvetica 2"/>
              </a:rPr>
              <a:t>A subject matter expert was employed by a customer 5 years ago . </a:t>
            </a:r>
          </a:p>
          <a:p>
            <a:pPr algn="ctr">
              <a:lnSpc>
                <a:spcPts val="6299"/>
              </a:lnSpc>
              <a:spcBef>
                <a:spcPct val="0"/>
              </a:spcBef>
            </a:pPr>
            <a:endParaRPr lang="en-US" sz="4499">
              <a:solidFill>
                <a:srgbClr val="EDE7F0"/>
              </a:solidFill>
              <a:latin typeface="Helvetica 2"/>
            </a:endParaRPr>
          </a:p>
          <a:p>
            <a:pPr algn="ctr">
              <a:lnSpc>
                <a:spcPts val="6299"/>
              </a:lnSpc>
              <a:spcBef>
                <a:spcPct val="0"/>
              </a:spcBef>
            </a:pPr>
            <a:endParaRPr lang="en-US" sz="4499">
              <a:solidFill>
                <a:srgbClr val="EDE7F0"/>
              </a:solidFill>
              <a:latin typeface="Helvetica 2"/>
            </a:endParaRPr>
          </a:p>
        </p:txBody>
      </p:sp>
      <p:grpSp>
        <p:nvGrpSpPr>
          <p:cNvPr id="31" name="Group 31"/>
          <p:cNvGrpSpPr/>
          <p:nvPr/>
        </p:nvGrpSpPr>
        <p:grpSpPr>
          <a:xfrm>
            <a:off x="2301049" y="6779687"/>
            <a:ext cx="12295108" cy="2290405"/>
            <a:chOff x="0" y="0"/>
            <a:chExt cx="3370200" cy="627821"/>
          </a:xfrm>
        </p:grpSpPr>
        <p:sp>
          <p:nvSpPr>
            <p:cNvPr id="32" name="Freeform 32"/>
            <p:cNvSpPr/>
            <p:nvPr/>
          </p:nvSpPr>
          <p:spPr>
            <a:xfrm>
              <a:off x="0" y="0"/>
              <a:ext cx="3370200" cy="627821"/>
            </a:xfrm>
            <a:custGeom>
              <a:avLst/>
              <a:gdLst/>
              <a:ahLst/>
              <a:cxnLst/>
              <a:rect l="l" t="t" r="r" b="b"/>
              <a:pathLst>
                <a:path w="3370200" h="627821">
                  <a:moveTo>
                    <a:pt x="0" y="0"/>
                  </a:moveTo>
                  <a:lnTo>
                    <a:pt x="3370200" y="0"/>
                  </a:lnTo>
                  <a:lnTo>
                    <a:pt x="3370200" y="627821"/>
                  </a:lnTo>
                  <a:lnTo>
                    <a:pt x="0" y="627821"/>
                  </a:lnTo>
                  <a:close/>
                </a:path>
              </a:pathLst>
            </a:custGeom>
            <a:solidFill>
              <a:srgbClr val="861C66"/>
            </a:solidFill>
          </p:spPr>
        </p:sp>
      </p:grpSp>
      <p:sp>
        <p:nvSpPr>
          <p:cNvPr id="33" name="TextBox 33"/>
          <p:cNvSpPr txBox="1"/>
          <p:nvPr/>
        </p:nvSpPr>
        <p:spPr>
          <a:xfrm>
            <a:off x="3298445" y="7149380"/>
            <a:ext cx="10435963" cy="1651554"/>
          </a:xfrm>
          <a:prstGeom prst="rect">
            <a:avLst/>
          </a:prstGeom>
        </p:spPr>
        <p:txBody>
          <a:bodyPr lIns="0" tIns="0" rIns="0" bIns="0" rtlCol="0" anchor="t">
            <a:spAutoFit/>
          </a:bodyPr>
          <a:lstStyle/>
          <a:p>
            <a:pPr algn="ctr">
              <a:lnSpc>
                <a:spcPts val="13439"/>
              </a:lnSpc>
              <a:spcBef>
                <a:spcPct val="0"/>
              </a:spcBef>
            </a:pPr>
            <a:r>
              <a:rPr lang="en-US" sz="9600">
                <a:solidFill>
                  <a:srgbClr val="EDE7F0"/>
                </a:solidFill>
                <a:latin typeface="Helvetica 2"/>
              </a:rPr>
              <a:t>Conflict of interest?</a:t>
            </a: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25878" y="876535"/>
            <a:ext cx="18288000" cy="8577152"/>
            <a:chOff x="0" y="0"/>
            <a:chExt cx="6671512" cy="3128968"/>
          </a:xfrm>
        </p:grpSpPr>
        <p:sp>
          <p:nvSpPr>
            <p:cNvPr id="4" name="Freeform 4"/>
            <p:cNvSpPr/>
            <p:nvPr/>
          </p:nvSpPr>
          <p:spPr>
            <a:xfrm>
              <a:off x="0" y="0"/>
              <a:ext cx="6671512" cy="3128968"/>
            </a:xfrm>
            <a:custGeom>
              <a:avLst/>
              <a:gdLst/>
              <a:ahLst/>
              <a:cxnLst/>
              <a:rect l="l" t="t" r="r" b="b"/>
              <a:pathLst>
                <a:path w="6671512" h="3128968">
                  <a:moveTo>
                    <a:pt x="0" y="0"/>
                  </a:moveTo>
                  <a:lnTo>
                    <a:pt x="6671512" y="0"/>
                  </a:lnTo>
                  <a:lnTo>
                    <a:pt x="6671512" y="3128968"/>
                  </a:lnTo>
                  <a:lnTo>
                    <a:pt x="0" y="3128968"/>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grpSp>
        <p:nvGrpSpPr>
          <p:cNvPr id="22" name="Group 22"/>
          <p:cNvGrpSpPr/>
          <p:nvPr/>
        </p:nvGrpSpPr>
        <p:grpSpPr>
          <a:xfrm>
            <a:off x="2309603" y="4083508"/>
            <a:ext cx="12295108" cy="2290405"/>
            <a:chOff x="0" y="0"/>
            <a:chExt cx="3370200" cy="627821"/>
          </a:xfrm>
        </p:grpSpPr>
        <p:sp>
          <p:nvSpPr>
            <p:cNvPr id="23" name="Freeform 23"/>
            <p:cNvSpPr/>
            <p:nvPr/>
          </p:nvSpPr>
          <p:spPr>
            <a:xfrm>
              <a:off x="0" y="0"/>
              <a:ext cx="3370200" cy="627821"/>
            </a:xfrm>
            <a:custGeom>
              <a:avLst/>
              <a:gdLst/>
              <a:ahLst/>
              <a:cxnLst/>
              <a:rect l="l" t="t" r="r" b="b"/>
              <a:pathLst>
                <a:path w="3370200" h="627821">
                  <a:moveTo>
                    <a:pt x="0" y="0"/>
                  </a:moveTo>
                  <a:lnTo>
                    <a:pt x="3370200" y="0"/>
                  </a:lnTo>
                  <a:lnTo>
                    <a:pt x="3370200" y="627821"/>
                  </a:lnTo>
                  <a:lnTo>
                    <a:pt x="0" y="627821"/>
                  </a:lnTo>
                  <a:close/>
                </a:path>
              </a:pathLst>
            </a:custGeom>
            <a:solidFill>
              <a:srgbClr val="470A68"/>
            </a:solidFill>
          </p:spPr>
        </p:sp>
      </p:grpSp>
      <p:sp>
        <p:nvSpPr>
          <p:cNvPr id="24" name="TextBox 24"/>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5" name="TextBox 25"/>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6" name="TextBox 26"/>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7" name="TextBox 27"/>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8" name="TextBox 28"/>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29" name="TextBox 29"/>
          <p:cNvSpPr txBox="1"/>
          <p:nvPr/>
        </p:nvSpPr>
        <p:spPr>
          <a:xfrm>
            <a:off x="377283" y="2900991"/>
            <a:ext cx="4620497" cy="592831"/>
          </a:xfrm>
          <a:prstGeom prst="rect">
            <a:avLst/>
          </a:prstGeom>
        </p:spPr>
        <p:txBody>
          <a:bodyPr lIns="0" tIns="0" rIns="0" bIns="0" rtlCol="0" anchor="t">
            <a:spAutoFit/>
          </a:bodyPr>
          <a:lstStyle/>
          <a:p>
            <a:pPr algn="ctr">
              <a:lnSpc>
                <a:spcPts val="4750"/>
              </a:lnSpc>
            </a:pPr>
            <a:r>
              <a:rPr lang="en-US" sz="3392">
                <a:solidFill>
                  <a:srgbClr val="470A68"/>
                </a:solidFill>
                <a:latin typeface="Helvetica 1"/>
              </a:rPr>
              <a:t>Conflict of Interest G4 </a:t>
            </a:r>
          </a:p>
        </p:txBody>
      </p:sp>
      <p:sp>
        <p:nvSpPr>
          <p:cNvPr id="30" name="TextBox 30"/>
          <p:cNvSpPr txBox="1"/>
          <p:nvPr/>
        </p:nvSpPr>
        <p:spPr>
          <a:xfrm>
            <a:off x="2446601" y="4507656"/>
            <a:ext cx="12021112" cy="2272030"/>
          </a:xfrm>
          <a:prstGeom prst="rect">
            <a:avLst/>
          </a:prstGeom>
        </p:spPr>
        <p:txBody>
          <a:bodyPr lIns="0" tIns="0" rIns="0" bIns="0" rtlCol="0" anchor="t">
            <a:spAutoFit/>
          </a:bodyPr>
          <a:lstStyle/>
          <a:p>
            <a:pPr algn="ctr">
              <a:lnSpc>
                <a:spcPts val="6019"/>
              </a:lnSpc>
            </a:pPr>
            <a:r>
              <a:rPr lang="en-US" sz="4299">
                <a:solidFill>
                  <a:srgbClr val="EDE7F0"/>
                </a:solidFill>
                <a:latin typeface="Helvetica 2 Bold"/>
              </a:rPr>
              <a:t>A subject matter expert is also an Independent Assessor for the same standard?</a:t>
            </a:r>
          </a:p>
          <a:p>
            <a:pPr algn="ctr">
              <a:lnSpc>
                <a:spcPts val="6019"/>
              </a:lnSpc>
              <a:spcBef>
                <a:spcPct val="0"/>
              </a:spcBef>
            </a:pPr>
            <a:endParaRPr lang="en-US" sz="4299">
              <a:solidFill>
                <a:srgbClr val="EDE7F0"/>
              </a:solidFill>
              <a:latin typeface="Helvetica 2 Bold"/>
            </a:endParaRPr>
          </a:p>
        </p:txBody>
      </p:sp>
      <p:grpSp>
        <p:nvGrpSpPr>
          <p:cNvPr id="31" name="Group 31"/>
          <p:cNvGrpSpPr/>
          <p:nvPr/>
        </p:nvGrpSpPr>
        <p:grpSpPr>
          <a:xfrm>
            <a:off x="2301049" y="6779687"/>
            <a:ext cx="12295108" cy="2290405"/>
            <a:chOff x="0" y="0"/>
            <a:chExt cx="3370200" cy="627821"/>
          </a:xfrm>
        </p:grpSpPr>
        <p:sp>
          <p:nvSpPr>
            <p:cNvPr id="32" name="Freeform 32"/>
            <p:cNvSpPr/>
            <p:nvPr/>
          </p:nvSpPr>
          <p:spPr>
            <a:xfrm>
              <a:off x="0" y="0"/>
              <a:ext cx="3370200" cy="627821"/>
            </a:xfrm>
            <a:custGeom>
              <a:avLst/>
              <a:gdLst/>
              <a:ahLst/>
              <a:cxnLst/>
              <a:rect l="l" t="t" r="r" b="b"/>
              <a:pathLst>
                <a:path w="3370200" h="627821">
                  <a:moveTo>
                    <a:pt x="0" y="0"/>
                  </a:moveTo>
                  <a:lnTo>
                    <a:pt x="3370200" y="0"/>
                  </a:lnTo>
                  <a:lnTo>
                    <a:pt x="3370200" y="627821"/>
                  </a:lnTo>
                  <a:lnTo>
                    <a:pt x="0" y="627821"/>
                  </a:lnTo>
                  <a:close/>
                </a:path>
              </a:pathLst>
            </a:custGeom>
            <a:solidFill>
              <a:srgbClr val="861C66"/>
            </a:solidFill>
          </p:spPr>
        </p:sp>
      </p:grpSp>
      <p:sp>
        <p:nvSpPr>
          <p:cNvPr id="33" name="TextBox 33"/>
          <p:cNvSpPr txBox="1"/>
          <p:nvPr/>
        </p:nvSpPr>
        <p:spPr>
          <a:xfrm>
            <a:off x="3298445" y="7149380"/>
            <a:ext cx="10435963" cy="1651554"/>
          </a:xfrm>
          <a:prstGeom prst="rect">
            <a:avLst/>
          </a:prstGeom>
        </p:spPr>
        <p:txBody>
          <a:bodyPr lIns="0" tIns="0" rIns="0" bIns="0" rtlCol="0" anchor="t">
            <a:spAutoFit/>
          </a:bodyPr>
          <a:lstStyle/>
          <a:p>
            <a:pPr algn="ctr">
              <a:lnSpc>
                <a:spcPts val="13439"/>
              </a:lnSpc>
              <a:spcBef>
                <a:spcPct val="0"/>
              </a:spcBef>
            </a:pPr>
            <a:r>
              <a:rPr lang="en-US" sz="9600">
                <a:solidFill>
                  <a:srgbClr val="EDE7F0"/>
                </a:solidFill>
                <a:latin typeface="Helvetica 2"/>
              </a:rPr>
              <a:t>Conflict of interest?</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39896"/>
            <a:ext cx="371375" cy="377902"/>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sp>
        <p:nvSpPr>
          <p:cNvPr id="19" name="TextBox 19"/>
          <p:cNvSpPr txBox="1"/>
          <p:nvPr/>
        </p:nvSpPr>
        <p:spPr>
          <a:xfrm>
            <a:off x="1460514" y="3176268"/>
            <a:ext cx="15576932" cy="5320032"/>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Helvetica 2"/>
              </a:rPr>
              <a:t>D3.1 An awarding organisation must keep under review, and must enhance where necessary, its approach to the development, delivery and award of qualifications, so as to assure itself that its approach remains at all times appropriate.</a:t>
            </a:r>
          </a:p>
          <a:p>
            <a:pPr algn="ctr">
              <a:lnSpc>
                <a:spcPts val="6019"/>
              </a:lnSpc>
              <a:spcBef>
                <a:spcPct val="0"/>
              </a:spcBef>
            </a:pPr>
            <a:endParaRPr lang="en-US" sz="4299">
              <a:solidFill>
                <a:srgbClr val="FFFFFF"/>
              </a:solidFill>
              <a:latin typeface="Helvetica 2"/>
            </a:endParaRPr>
          </a:p>
          <a:p>
            <a:pPr algn="ctr">
              <a:lnSpc>
                <a:spcPts val="6019"/>
              </a:lnSpc>
              <a:spcBef>
                <a:spcPct val="0"/>
              </a:spcBef>
            </a:pPr>
            <a:endParaRPr lang="en-US" sz="4299">
              <a:solidFill>
                <a:srgbClr val="FFFFFF"/>
              </a:solidFill>
              <a:latin typeface="Helvetica 2"/>
            </a:endParaRPr>
          </a:p>
          <a:p>
            <a:pPr algn="ctr">
              <a:lnSpc>
                <a:spcPts val="6019"/>
              </a:lnSpc>
              <a:spcBef>
                <a:spcPct val="0"/>
              </a:spcBef>
            </a:pPr>
            <a:endParaRPr lang="en-US" sz="4299">
              <a:solidFill>
                <a:srgbClr val="FFFFFF"/>
              </a:solidFill>
              <a:latin typeface="Helvetica 2"/>
            </a:endParaRPr>
          </a:p>
        </p:txBody>
      </p:sp>
      <p:grpSp>
        <p:nvGrpSpPr>
          <p:cNvPr id="20" name="Group 20"/>
          <p:cNvGrpSpPr/>
          <p:nvPr/>
        </p:nvGrpSpPr>
        <p:grpSpPr>
          <a:xfrm>
            <a:off x="1891762" y="6629384"/>
            <a:ext cx="14800125" cy="2156006"/>
            <a:chOff x="0" y="0"/>
            <a:chExt cx="5399126" cy="786517"/>
          </a:xfrm>
        </p:grpSpPr>
        <p:sp>
          <p:nvSpPr>
            <p:cNvPr id="21" name="Freeform 21"/>
            <p:cNvSpPr/>
            <p:nvPr/>
          </p:nvSpPr>
          <p:spPr>
            <a:xfrm>
              <a:off x="0" y="0"/>
              <a:ext cx="5399125" cy="786517"/>
            </a:xfrm>
            <a:custGeom>
              <a:avLst/>
              <a:gdLst/>
              <a:ahLst/>
              <a:cxnLst/>
              <a:rect l="l" t="t" r="r" b="b"/>
              <a:pathLst>
                <a:path w="5399125" h="786517">
                  <a:moveTo>
                    <a:pt x="0" y="0"/>
                  </a:moveTo>
                  <a:lnTo>
                    <a:pt x="5399125" y="0"/>
                  </a:lnTo>
                  <a:lnTo>
                    <a:pt x="5399125" y="786517"/>
                  </a:lnTo>
                  <a:lnTo>
                    <a:pt x="0" y="786517"/>
                  </a:lnTo>
                  <a:close/>
                </a:path>
              </a:pathLst>
            </a:custGeom>
            <a:solidFill>
              <a:srgbClr val="EDE7F0"/>
            </a:solidFill>
          </p:spPr>
        </p:sp>
      </p:grpSp>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3" name="TextBox 23"/>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552287" y="1705437"/>
            <a:ext cx="7701464" cy="655955"/>
          </a:xfrm>
          <a:prstGeom prst="rect">
            <a:avLst/>
          </a:prstGeom>
        </p:spPr>
        <p:txBody>
          <a:bodyPr lIns="0" tIns="0" rIns="0" bIns="0" rtlCol="0" anchor="t">
            <a:spAutoFit/>
          </a:bodyPr>
          <a:lstStyle/>
          <a:p>
            <a:pPr algn="ctr">
              <a:lnSpc>
                <a:spcPts val="5319"/>
              </a:lnSpc>
            </a:pPr>
            <a:r>
              <a:rPr lang="en-US" sz="3799">
                <a:solidFill>
                  <a:srgbClr val="470A68"/>
                </a:solidFill>
                <a:latin typeface="Helvetica 1"/>
              </a:rPr>
              <a:t>Feedback &amp; Review </a:t>
            </a:r>
          </a:p>
        </p:txBody>
      </p:sp>
      <p:sp>
        <p:nvSpPr>
          <p:cNvPr id="27" name="TextBox 27"/>
          <p:cNvSpPr txBox="1"/>
          <p:nvPr/>
        </p:nvSpPr>
        <p:spPr>
          <a:xfrm>
            <a:off x="1835277" y="6887074"/>
            <a:ext cx="14272101" cy="1545375"/>
          </a:xfrm>
          <a:prstGeom prst="rect">
            <a:avLst/>
          </a:prstGeom>
        </p:spPr>
        <p:txBody>
          <a:bodyPr wrap="square" lIns="0" tIns="0" rIns="0" bIns="0" rtlCol="0" anchor="t">
            <a:spAutoFit/>
          </a:bodyPr>
          <a:lstStyle/>
          <a:p>
            <a:pPr marL="949946" lvl="1" indent="-474973">
              <a:lnSpc>
                <a:spcPts val="6159"/>
              </a:lnSpc>
              <a:buFont typeface="Arial"/>
              <a:buChar char="•"/>
            </a:pPr>
            <a:r>
              <a:rPr lang="en-US" sz="4399" dirty="0">
                <a:solidFill>
                  <a:srgbClr val="470A68"/>
                </a:solidFill>
                <a:latin typeface="Helvetica 1"/>
              </a:rPr>
              <a:t>Assessment Plan requirements</a:t>
            </a:r>
          </a:p>
          <a:p>
            <a:pPr marL="949946" lvl="1" indent="-474973">
              <a:lnSpc>
                <a:spcPts val="6159"/>
              </a:lnSpc>
              <a:buFont typeface="Arial"/>
              <a:buChar char="•"/>
            </a:pPr>
            <a:r>
              <a:rPr lang="en-US" sz="4399" dirty="0">
                <a:solidFill>
                  <a:srgbClr val="470A68"/>
                </a:solidFill>
                <a:latin typeface="Helvetica 1"/>
              </a:rPr>
              <a:t>Acting on Feedback – continuous improvement</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6804" y="-3122109"/>
            <a:ext cx="19803592" cy="19803592"/>
          </a:xfrm>
          <a:prstGeom prst="rect">
            <a:avLst/>
          </a:prstGeom>
        </p:spPr>
      </p:pic>
      <p:grpSp>
        <p:nvGrpSpPr>
          <p:cNvPr id="3" name="Group 3"/>
          <p:cNvGrpSpPr/>
          <p:nvPr/>
        </p:nvGrpSpPr>
        <p:grpSpPr>
          <a:xfrm>
            <a:off x="-154367" y="1025753"/>
            <a:ext cx="18288000" cy="8577152"/>
            <a:chOff x="0" y="0"/>
            <a:chExt cx="6671512" cy="3128968"/>
          </a:xfrm>
        </p:grpSpPr>
        <p:sp>
          <p:nvSpPr>
            <p:cNvPr id="4" name="Freeform 4"/>
            <p:cNvSpPr/>
            <p:nvPr/>
          </p:nvSpPr>
          <p:spPr>
            <a:xfrm>
              <a:off x="0" y="0"/>
              <a:ext cx="6671512" cy="3128968"/>
            </a:xfrm>
            <a:custGeom>
              <a:avLst/>
              <a:gdLst/>
              <a:ahLst/>
              <a:cxnLst/>
              <a:rect l="l" t="t" r="r" b="b"/>
              <a:pathLst>
                <a:path w="6671512" h="3128968">
                  <a:moveTo>
                    <a:pt x="0" y="0"/>
                  </a:moveTo>
                  <a:lnTo>
                    <a:pt x="6671512" y="0"/>
                  </a:lnTo>
                  <a:lnTo>
                    <a:pt x="6671512" y="3128968"/>
                  </a:lnTo>
                  <a:lnTo>
                    <a:pt x="0" y="3128968"/>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6"/>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377283" y="1441385"/>
            <a:ext cx="6822916" cy="1240530"/>
          </a:xfrm>
          <a:prstGeom prst="rect">
            <a:avLst/>
          </a:prstGeom>
        </p:spPr>
      </p:pic>
      <p:pic>
        <p:nvPicPr>
          <p:cNvPr id="21" name="Picture 2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3139356" y="2980266"/>
            <a:ext cx="1160605" cy="5913909"/>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588976" y="1570247"/>
            <a:ext cx="7701464" cy="1073568"/>
          </a:xfrm>
          <a:prstGeom prst="rect">
            <a:avLst/>
          </a:prstGeom>
        </p:spPr>
        <p:txBody>
          <a:bodyPr lIns="0" tIns="0" rIns="0" bIns="0" rtlCol="0" anchor="t">
            <a:spAutoFit/>
          </a:bodyPr>
          <a:lstStyle/>
          <a:p>
            <a:pPr algn="just">
              <a:lnSpc>
                <a:spcPts val="4340"/>
              </a:lnSpc>
            </a:pPr>
            <a:r>
              <a:rPr lang="en-US" sz="3100">
                <a:solidFill>
                  <a:srgbClr val="FFFFFF"/>
                </a:solidFill>
                <a:latin typeface="Helvetica 1"/>
              </a:rPr>
              <a:t>Managing Revised  Assessment </a:t>
            </a:r>
          </a:p>
          <a:p>
            <a:pPr algn="just">
              <a:lnSpc>
                <a:spcPts val="4340"/>
              </a:lnSpc>
            </a:pPr>
            <a:r>
              <a:rPr lang="en-US" sz="3100">
                <a:solidFill>
                  <a:srgbClr val="FFFFFF"/>
                </a:solidFill>
                <a:latin typeface="Helvetica 1"/>
              </a:rPr>
              <a:t>Plans</a:t>
            </a:r>
          </a:p>
        </p:txBody>
      </p:sp>
      <p:sp>
        <p:nvSpPr>
          <p:cNvPr id="27" name="TextBox 27"/>
          <p:cNvSpPr txBox="1"/>
          <p:nvPr/>
        </p:nvSpPr>
        <p:spPr>
          <a:xfrm>
            <a:off x="4844324" y="3154796"/>
            <a:ext cx="7208558" cy="761973"/>
          </a:xfrm>
          <a:prstGeom prst="rect">
            <a:avLst/>
          </a:prstGeom>
        </p:spPr>
        <p:txBody>
          <a:bodyPr lIns="0" tIns="0" rIns="0" bIns="0" rtlCol="0" anchor="t">
            <a:spAutoFit/>
          </a:bodyPr>
          <a:lstStyle/>
          <a:p>
            <a:pPr marL="0" lvl="0" indent="0" algn="ctr">
              <a:lnSpc>
                <a:spcPts val="6299"/>
              </a:lnSpc>
              <a:spcBef>
                <a:spcPct val="0"/>
              </a:spcBef>
            </a:pPr>
            <a:r>
              <a:rPr lang="en-US" sz="4499" u="none">
                <a:solidFill>
                  <a:srgbClr val="000000"/>
                </a:solidFill>
                <a:latin typeface="Helvetica 2"/>
              </a:rPr>
              <a:t>Development Cycle re-starts</a:t>
            </a:r>
          </a:p>
        </p:txBody>
      </p:sp>
      <p:sp>
        <p:nvSpPr>
          <p:cNvPr id="28" name="TextBox 28"/>
          <p:cNvSpPr txBox="1"/>
          <p:nvPr/>
        </p:nvSpPr>
        <p:spPr>
          <a:xfrm>
            <a:off x="4844324" y="4719651"/>
            <a:ext cx="4446037" cy="761973"/>
          </a:xfrm>
          <a:prstGeom prst="rect">
            <a:avLst/>
          </a:prstGeom>
        </p:spPr>
        <p:txBody>
          <a:bodyPr lIns="0" tIns="0" rIns="0" bIns="0" rtlCol="0" anchor="t">
            <a:spAutoFit/>
          </a:bodyPr>
          <a:lstStyle/>
          <a:p>
            <a:pPr marL="0" lvl="0" indent="0" algn="ctr">
              <a:lnSpc>
                <a:spcPts val="6299"/>
              </a:lnSpc>
              <a:spcBef>
                <a:spcPct val="0"/>
              </a:spcBef>
            </a:pPr>
            <a:r>
              <a:rPr lang="en-US" sz="4499" u="none">
                <a:solidFill>
                  <a:srgbClr val="000000"/>
                </a:solidFill>
                <a:latin typeface="Helvetica 2"/>
              </a:rPr>
              <a:t>Re-train our team</a:t>
            </a:r>
          </a:p>
        </p:txBody>
      </p:sp>
      <p:sp>
        <p:nvSpPr>
          <p:cNvPr id="29" name="TextBox 29"/>
          <p:cNvSpPr txBox="1"/>
          <p:nvPr/>
        </p:nvSpPr>
        <p:spPr>
          <a:xfrm>
            <a:off x="4844324" y="6207123"/>
            <a:ext cx="5495681" cy="761973"/>
          </a:xfrm>
          <a:prstGeom prst="rect">
            <a:avLst/>
          </a:prstGeom>
        </p:spPr>
        <p:txBody>
          <a:bodyPr lIns="0" tIns="0" rIns="0" bIns="0" rtlCol="0" anchor="t">
            <a:spAutoFit/>
          </a:bodyPr>
          <a:lstStyle/>
          <a:p>
            <a:pPr marL="0" lvl="0" indent="0" algn="ctr">
              <a:lnSpc>
                <a:spcPts val="6299"/>
              </a:lnSpc>
              <a:spcBef>
                <a:spcPct val="0"/>
              </a:spcBef>
            </a:pPr>
            <a:r>
              <a:rPr lang="en-US" sz="4499" u="none">
                <a:solidFill>
                  <a:srgbClr val="000000"/>
                </a:solidFill>
                <a:latin typeface="Helvetica 2"/>
              </a:rPr>
              <a:t>100% standardisation</a:t>
            </a:r>
          </a:p>
        </p:txBody>
      </p:sp>
      <p:sp>
        <p:nvSpPr>
          <p:cNvPr id="30" name="TextBox 30"/>
          <p:cNvSpPr txBox="1"/>
          <p:nvPr/>
        </p:nvSpPr>
        <p:spPr>
          <a:xfrm>
            <a:off x="4923744" y="7938510"/>
            <a:ext cx="10798833" cy="761973"/>
          </a:xfrm>
          <a:prstGeom prst="rect">
            <a:avLst/>
          </a:prstGeom>
        </p:spPr>
        <p:txBody>
          <a:bodyPr lIns="0" tIns="0" rIns="0" bIns="0" rtlCol="0" anchor="t">
            <a:spAutoFit/>
          </a:bodyPr>
          <a:lstStyle/>
          <a:p>
            <a:pPr algn="ctr">
              <a:lnSpc>
                <a:spcPts val="6299"/>
              </a:lnSpc>
              <a:spcBef>
                <a:spcPct val="0"/>
              </a:spcBef>
            </a:pPr>
            <a:r>
              <a:rPr lang="en-US" sz="4499">
                <a:solidFill>
                  <a:srgbClr val="000000"/>
                </a:solidFill>
                <a:latin typeface="Helvetica 2"/>
              </a:rPr>
              <a:t>Monitor data across both versions – trends</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39896"/>
            <a:ext cx="371375" cy="377902"/>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6245954" y="2996401"/>
            <a:ext cx="6080519" cy="5726743"/>
          </a:xfrm>
          <a:prstGeom prst="rect">
            <a:avLst/>
          </a:prstGeom>
        </p:spPr>
      </p:pic>
      <p:sp>
        <p:nvSpPr>
          <p:cNvPr id="19" name="TextBox 19"/>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0" name="TextBox 20"/>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1" name="TextBox 21"/>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2" name="TextBox 22"/>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3" name="TextBox 23"/>
          <p:cNvSpPr txBox="1"/>
          <p:nvPr/>
        </p:nvSpPr>
        <p:spPr>
          <a:xfrm>
            <a:off x="5631369" y="1624559"/>
            <a:ext cx="7927246" cy="1057212"/>
          </a:xfrm>
          <a:prstGeom prst="rect">
            <a:avLst/>
          </a:prstGeom>
        </p:spPr>
        <p:txBody>
          <a:bodyPr wrap="square" lIns="0" tIns="0" rIns="0" bIns="0" rtlCol="0" anchor="t">
            <a:spAutoFit/>
          </a:bodyPr>
          <a:lstStyle/>
          <a:p>
            <a:pPr algn="ctr">
              <a:lnSpc>
                <a:spcPts val="8959"/>
              </a:lnSpc>
            </a:pPr>
            <a:r>
              <a:rPr lang="en-US" sz="6399" dirty="0">
                <a:solidFill>
                  <a:srgbClr val="FFFFFF"/>
                </a:solidFill>
                <a:latin typeface="Helvetica 1"/>
              </a:rPr>
              <a:t>Any Questions?</a:t>
            </a: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092" y="-3016275"/>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4"/>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13524" y="4870187"/>
            <a:ext cx="981692" cy="755010"/>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291825" y="6125976"/>
            <a:ext cx="972464" cy="972464"/>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47552" y="8345921"/>
            <a:ext cx="766772" cy="766772"/>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237587" y="8345921"/>
            <a:ext cx="766772" cy="766772"/>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02372" y="8410347"/>
            <a:ext cx="954333" cy="671612"/>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387562" y="7610806"/>
            <a:ext cx="907653" cy="923605"/>
          </a:xfrm>
          <a:prstGeom prst="rect">
            <a:avLst/>
          </a:prstGeom>
        </p:spPr>
      </p:pic>
      <p:pic>
        <p:nvPicPr>
          <p:cNvPr id="1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588976" y="3086100"/>
            <a:ext cx="6031832" cy="4114800"/>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0902548" y="1748453"/>
            <a:ext cx="2750181" cy="2675295"/>
          </a:xfrm>
          <a:prstGeom prst="rect">
            <a:avLst/>
          </a:prstGeom>
        </p:spPr>
      </p:pic>
      <p:sp>
        <p:nvSpPr>
          <p:cNvPr id="20" name="TextBox 20"/>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1" name="TextBox 21"/>
          <p:cNvSpPr txBox="1"/>
          <p:nvPr/>
        </p:nvSpPr>
        <p:spPr>
          <a:xfrm>
            <a:off x="10876297" y="4898178"/>
            <a:ext cx="4148787" cy="622827"/>
          </a:xfrm>
          <a:prstGeom prst="rect">
            <a:avLst/>
          </a:prstGeom>
        </p:spPr>
        <p:txBody>
          <a:bodyPr lIns="0" tIns="0" rIns="0" bIns="0" rtlCol="0" anchor="t">
            <a:spAutoFit/>
          </a:bodyPr>
          <a:lstStyle/>
          <a:p>
            <a:pPr algn="ctr">
              <a:lnSpc>
                <a:spcPts val="5040"/>
              </a:lnSpc>
            </a:pPr>
            <a:r>
              <a:rPr lang="en-US" sz="3600">
                <a:solidFill>
                  <a:srgbClr val="FFFFFF"/>
                </a:solidFill>
                <a:latin typeface="Helvetica 2"/>
              </a:rPr>
              <a:t>epa@sfjawards.com</a:t>
            </a:r>
          </a:p>
        </p:txBody>
      </p:sp>
      <p:sp>
        <p:nvSpPr>
          <p:cNvPr id="22" name="TextBox 22"/>
          <p:cNvSpPr txBox="1"/>
          <p:nvPr/>
        </p:nvSpPr>
        <p:spPr>
          <a:xfrm>
            <a:off x="10902548" y="6262694"/>
            <a:ext cx="3051112" cy="622827"/>
          </a:xfrm>
          <a:prstGeom prst="rect">
            <a:avLst/>
          </a:prstGeom>
        </p:spPr>
        <p:txBody>
          <a:bodyPr lIns="0" tIns="0" rIns="0" bIns="0" rtlCol="0" anchor="t">
            <a:spAutoFit/>
          </a:bodyPr>
          <a:lstStyle/>
          <a:p>
            <a:pPr algn="ctr">
              <a:lnSpc>
                <a:spcPts val="5040"/>
              </a:lnSpc>
            </a:pPr>
            <a:r>
              <a:rPr lang="en-US" sz="3600">
                <a:solidFill>
                  <a:srgbClr val="FFFFFF"/>
                </a:solidFill>
                <a:latin typeface="Helvetica 2"/>
              </a:rPr>
              <a:t>0114 284 1970</a:t>
            </a:r>
          </a:p>
        </p:txBody>
      </p:sp>
      <p:sp>
        <p:nvSpPr>
          <p:cNvPr id="23" name="TextBox 23"/>
          <p:cNvSpPr txBox="1"/>
          <p:nvPr/>
        </p:nvSpPr>
        <p:spPr>
          <a:xfrm>
            <a:off x="10902548" y="7723095"/>
            <a:ext cx="2921902" cy="622827"/>
          </a:xfrm>
          <a:prstGeom prst="rect">
            <a:avLst/>
          </a:prstGeom>
        </p:spPr>
        <p:txBody>
          <a:bodyPr lIns="0" tIns="0" rIns="0" bIns="0" rtlCol="0" anchor="t">
            <a:spAutoFit/>
          </a:bodyPr>
          <a:lstStyle/>
          <a:p>
            <a:pPr algn="ctr">
              <a:lnSpc>
                <a:spcPts val="5040"/>
              </a:lnSpc>
            </a:pPr>
            <a:r>
              <a:rPr lang="en-US" sz="3600">
                <a:solidFill>
                  <a:srgbClr val="FFFFFF"/>
                </a:solidFill>
                <a:latin typeface="Helvetica 2"/>
              </a:rPr>
              <a:t>sfjawards.com</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0" y="1028700"/>
            <a:ext cx="18288000" cy="8408197"/>
            <a:chOff x="0" y="0"/>
            <a:chExt cx="6671512" cy="3067333"/>
          </a:xfrm>
        </p:grpSpPr>
        <p:sp>
          <p:nvSpPr>
            <p:cNvPr id="4" name="Freeform 4"/>
            <p:cNvSpPr/>
            <p:nvPr/>
          </p:nvSpPr>
          <p:spPr>
            <a:xfrm>
              <a:off x="0" y="0"/>
              <a:ext cx="6671512" cy="3067333"/>
            </a:xfrm>
            <a:custGeom>
              <a:avLst/>
              <a:gdLst/>
              <a:ahLst/>
              <a:cxnLst/>
              <a:rect l="l" t="t" r="r" b="b"/>
              <a:pathLst>
                <a:path w="6671512" h="3067333">
                  <a:moveTo>
                    <a:pt x="0" y="0"/>
                  </a:moveTo>
                  <a:lnTo>
                    <a:pt x="6671512" y="0"/>
                  </a:lnTo>
                  <a:lnTo>
                    <a:pt x="6671512" y="3067333"/>
                  </a:lnTo>
                  <a:lnTo>
                    <a:pt x="0" y="306733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5600726" y="2851535"/>
            <a:ext cx="6280118" cy="6170216"/>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200516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552287" y="1714744"/>
            <a:ext cx="7701464" cy="622827"/>
          </a:xfrm>
          <a:prstGeom prst="rect">
            <a:avLst/>
          </a:prstGeom>
        </p:spPr>
        <p:txBody>
          <a:bodyPr lIns="0" tIns="0" rIns="0" bIns="0" rtlCol="0" anchor="t">
            <a:spAutoFit/>
          </a:bodyPr>
          <a:lstStyle/>
          <a:p>
            <a:pPr algn="ctr">
              <a:lnSpc>
                <a:spcPts val="5040"/>
              </a:lnSpc>
            </a:pPr>
            <a:r>
              <a:rPr lang="en-US" sz="3600">
                <a:solidFill>
                  <a:srgbClr val="FFFFFF"/>
                </a:solidFill>
                <a:latin typeface="Helvetica 1"/>
              </a:rPr>
              <a:t>The Plan for the Session</a:t>
            </a:r>
          </a:p>
        </p:txBody>
      </p:sp>
      <p:sp>
        <p:nvSpPr>
          <p:cNvPr id="27" name="TextBox 27"/>
          <p:cNvSpPr txBox="1"/>
          <p:nvPr/>
        </p:nvSpPr>
        <p:spPr>
          <a:xfrm>
            <a:off x="5979522" y="3266370"/>
            <a:ext cx="4240416" cy="504882"/>
          </a:xfrm>
          <a:prstGeom prst="rect">
            <a:avLst/>
          </a:prstGeom>
        </p:spPr>
        <p:txBody>
          <a:bodyPr wrap="square" lIns="0" tIns="0" rIns="0" bIns="0" rtlCol="0" anchor="t">
            <a:spAutoFit/>
          </a:bodyPr>
          <a:lstStyle/>
          <a:p>
            <a:pPr algn="ctr">
              <a:lnSpc>
                <a:spcPts val="4339"/>
              </a:lnSpc>
            </a:pPr>
            <a:r>
              <a:rPr lang="en-US" sz="3099" dirty="0">
                <a:solidFill>
                  <a:srgbClr val="470A68"/>
                </a:solidFill>
                <a:latin typeface="Helvetica 2"/>
              </a:rPr>
              <a:t>Design &amp; Development</a:t>
            </a:r>
          </a:p>
        </p:txBody>
      </p:sp>
      <p:sp>
        <p:nvSpPr>
          <p:cNvPr id="28" name="TextBox 28"/>
          <p:cNvSpPr txBox="1"/>
          <p:nvPr/>
        </p:nvSpPr>
        <p:spPr>
          <a:xfrm>
            <a:off x="377283" y="4459507"/>
            <a:ext cx="18288000" cy="530752"/>
          </a:xfrm>
          <a:prstGeom prst="rect">
            <a:avLst/>
          </a:prstGeom>
        </p:spPr>
        <p:txBody>
          <a:bodyPr lIns="0" tIns="0" rIns="0" bIns="0" rtlCol="0" anchor="t">
            <a:spAutoFit/>
          </a:bodyPr>
          <a:lstStyle/>
          <a:p>
            <a:pPr algn="ctr">
              <a:lnSpc>
                <a:spcPts val="4339"/>
              </a:lnSpc>
              <a:spcBef>
                <a:spcPct val="0"/>
              </a:spcBef>
            </a:pPr>
            <a:r>
              <a:rPr lang="en-US" sz="3099">
                <a:solidFill>
                  <a:srgbClr val="EDE7F0"/>
                </a:solidFill>
                <a:latin typeface="Helvetica 2"/>
              </a:rPr>
              <a:t>Consultation </a:t>
            </a:r>
          </a:p>
        </p:txBody>
      </p:sp>
      <p:sp>
        <p:nvSpPr>
          <p:cNvPr id="29" name="TextBox 29"/>
          <p:cNvSpPr txBox="1"/>
          <p:nvPr/>
        </p:nvSpPr>
        <p:spPr>
          <a:xfrm>
            <a:off x="450992" y="6914862"/>
            <a:ext cx="18288000" cy="530752"/>
          </a:xfrm>
          <a:prstGeom prst="rect">
            <a:avLst/>
          </a:prstGeom>
        </p:spPr>
        <p:txBody>
          <a:bodyPr lIns="0" tIns="0" rIns="0" bIns="0" rtlCol="0" anchor="t">
            <a:spAutoFit/>
          </a:bodyPr>
          <a:lstStyle/>
          <a:p>
            <a:pPr algn="ctr">
              <a:lnSpc>
                <a:spcPts val="4339"/>
              </a:lnSpc>
              <a:spcBef>
                <a:spcPct val="0"/>
              </a:spcBef>
            </a:pPr>
            <a:r>
              <a:rPr lang="en-US" sz="3099">
                <a:solidFill>
                  <a:srgbClr val="EDE7F0"/>
                </a:solidFill>
                <a:latin typeface="Helvetica 2"/>
              </a:rPr>
              <a:t>Feedback &amp; Review </a:t>
            </a:r>
          </a:p>
        </p:txBody>
      </p:sp>
      <p:sp>
        <p:nvSpPr>
          <p:cNvPr id="30" name="TextBox 30"/>
          <p:cNvSpPr txBox="1"/>
          <p:nvPr/>
        </p:nvSpPr>
        <p:spPr>
          <a:xfrm>
            <a:off x="7137196" y="5637930"/>
            <a:ext cx="1531306" cy="530752"/>
          </a:xfrm>
          <a:prstGeom prst="rect">
            <a:avLst/>
          </a:prstGeom>
        </p:spPr>
        <p:txBody>
          <a:bodyPr lIns="0" tIns="0" rIns="0" bIns="0" rtlCol="0" anchor="t">
            <a:spAutoFit/>
          </a:bodyPr>
          <a:lstStyle/>
          <a:p>
            <a:pPr algn="ctr">
              <a:lnSpc>
                <a:spcPts val="4339"/>
              </a:lnSpc>
              <a:spcBef>
                <a:spcPct val="0"/>
              </a:spcBef>
            </a:pPr>
            <a:r>
              <a:rPr lang="en-US" sz="3099">
                <a:solidFill>
                  <a:srgbClr val="470A68"/>
                </a:solidFill>
                <a:latin typeface="Helvetica 2"/>
              </a:rPr>
              <a:t>Delivery</a:t>
            </a:r>
            <a:r>
              <a:rPr lang="en-US" sz="3099">
                <a:solidFill>
                  <a:srgbClr val="470A68"/>
                </a:solidFill>
                <a:latin typeface="Arimo"/>
              </a:rPr>
              <a:t> </a:t>
            </a:r>
          </a:p>
        </p:txBody>
      </p:sp>
      <p:sp>
        <p:nvSpPr>
          <p:cNvPr id="31" name="TextBox 31"/>
          <p:cNvSpPr txBox="1"/>
          <p:nvPr/>
        </p:nvSpPr>
        <p:spPr>
          <a:xfrm>
            <a:off x="-1044270" y="8184877"/>
            <a:ext cx="18288000" cy="530752"/>
          </a:xfrm>
          <a:prstGeom prst="rect">
            <a:avLst/>
          </a:prstGeom>
        </p:spPr>
        <p:txBody>
          <a:bodyPr lIns="0" tIns="0" rIns="0" bIns="0" rtlCol="0" anchor="t">
            <a:spAutoFit/>
          </a:bodyPr>
          <a:lstStyle/>
          <a:p>
            <a:pPr algn="ctr">
              <a:lnSpc>
                <a:spcPts val="4339"/>
              </a:lnSpc>
              <a:spcBef>
                <a:spcPct val="0"/>
              </a:spcBef>
            </a:pPr>
            <a:r>
              <a:rPr lang="en-US" sz="3099">
                <a:solidFill>
                  <a:srgbClr val="470A68"/>
                </a:solidFill>
                <a:latin typeface="Helvetica 2"/>
              </a:rPr>
              <a:t>Questions</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0" y="1028700"/>
            <a:ext cx="18288000" cy="8408197"/>
            <a:chOff x="0" y="0"/>
            <a:chExt cx="6671512" cy="3067333"/>
          </a:xfrm>
        </p:grpSpPr>
        <p:sp>
          <p:nvSpPr>
            <p:cNvPr id="4" name="Freeform 4"/>
            <p:cNvSpPr/>
            <p:nvPr/>
          </p:nvSpPr>
          <p:spPr>
            <a:xfrm>
              <a:off x="0" y="0"/>
              <a:ext cx="6671512" cy="3067333"/>
            </a:xfrm>
            <a:custGeom>
              <a:avLst/>
              <a:gdLst/>
              <a:ahLst/>
              <a:cxnLst/>
              <a:rect l="l" t="t" r="r" b="b"/>
              <a:pathLst>
                <a:path w="6671512" h="3067333">
                  <a:moveTo>
                    <a:pt x="0" y="0"/>
                  </a:moveTo>
                  <a:lnTo>
                    <a:pt x="6671512" y="0"/>
                  </a:lnTo>
                  <a:lnTo>
                    <a:pt x="6671512" y="3067333"/>
                  </a:lnTo>
                  <a:lnTo>
                    <a:pt x="0" y="306733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a:srcRect/>
          <a:stretch>
            <a:fillRect/>
          </a:stretch>
        </p:blipFill>
        <p:spPr>
          <a:xfrm>
            <a:off x="5422631" y="2879535"/>
            <a:ext cx="6051944" cy="6051944"/>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424015" y="1607356"/>
            <a:ext cx="7701464" cy="854049"/>
          </a:xfrm>
          <a:prstGeom prst="rect">
            <a:avLst/>
          </a:prstGeom>
        </p:spPr>
        <p:txBody>
          <a:bodyPr lIns="0" tIns="0" rIns="0" bIns="0" rtlCol="0" anchor="t">
            <a:spAutoFit/>
          </a:bodyPr>
          <a:lstStyle/>
          <a:p>
            <a:pPr algn="ctr">
              <a:lnSpc>
                <a:spcPts val="6999"/>
              </a:lnSpc>
            </a:pPr>
            <a:r>
              <a:rPr lang="en-US" sz="4999">
                <a:solidFill>
                  <a:srgbClr val="FFFFFF"/>
                </a:solidFill>
                <a:latin typeface="Helvetica 1"/>
              </a:rPr>
              <a:t>Your Experience?</a:t>
            </a:r>
          </a:p>
        </p:txBody>
      </p:sp>
      <p:sp>
        <p:nvSpPr>
          <p:cNvPr id="27" name="TextBox 26">
            <a:extLst>
              <a:ext uri="{FF2B5EF4-FFF2-40B4-BE49-F238E27FC236}">
                <a16:creationId xmlns:a16="http://schemas.microsoft.com/office/drawing/2014/main" id="{A8D32A4B-5F9E-0A93-E803-60A2CB26A6D4}"/>
              </a:ext>
            </a:extLst>
          </p:cNvPr>
          <p:cNvSpPr txBox="1"/>
          <p:nvPr/>
        </p:nvSpPr>
        <p:spPr>
          <a:xfrm>
            <a:off x="12044924" y="4769864"/>
            <a:ext cx="5181600" cy="1446550"/>
          </a:xfrm>
          <a:prstGeom prst="rect">
            <a:avLst/>
          </a:prstGeom>
          <a:noFill/>
        </p:spPr>
        <p:txBody>
          <a:bodyPr wrap="square" rtlCol="0">
            <a:spAutoFit/>
          </a:bodyPr>
          <a:lstStyle/>
          <a:p>
            <a:r>
              <a:rPr lang="en-GB" sz="8800" dirty="0">
                <a:latin typeface="Helvetica 1" charset="0"/>
              </a:rPr>
              <a:t>#6719194</a:t>
            </a: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118" y="-3476916"/>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39896"/>
            <a:ext cx="371375" cy="377902"/>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0429482" y="5332477"/>
            <a:ext cx="1902337" cy="1869046"/>
          </a:xfrm>
          <a:prstGeom prst="rect">
            <a:avLst/>
          </a:prstGeom>
        </p:spPr>
      </p:pic>
      <p:pic>
        <p:nvPicPr>
          <p:cNvPr id="21" name="Picture 21"/>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7200528" y="3082949"/>
            <a:ext cx="2496150" cy="1784747"/>
          </a:xfrm>
          <a:prstGeom prst="rect">
            <a:avLst/>
          </a:prstGeom>
        </p:spPr>
      </p:pic>
      <p:pic>
        <p:nvPicPr>
          <p:cNvPr id="22" name="Picture 22"/>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4220376" y="5274018"/>
            <a:ext cx="2290187" cy="2106972"/>
          </a:xfrm>
          <a:prstGeom prst="rect">
            <a:avLst/>
          </a:prstGeom>
        </p:spPr>
      </p:pic>
      <p:pic>
        <p:nvPicPr>
          <p:cNvPr id="23" name="Picture 23"/>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13864891" y="2718415"/>
            <a:ext cx="1492917" cy="1932578"/>
          </a:xfrm>
          <a:prstGeom prst="rect">
            <a:avLst/>
          </a:prstGeom>
        </p:spPr>
      </p:pic>
      <p:pic>
        <p:nvPicPr>
          <p:cNvPr id="24" name="Picture 24"/>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1206987" y="3082949"/>
            <a:ext cx="2091458" cy="1924142"/>
          </a:xfrm>
          <a:prstGeom prst="rect">
            <a:avLst/>
          </a:prstGeom>
        </p:spPr>
      </p:pic>
      <p:grpSp>
        <p:nvGrpSpPr>
          <p:cNvPr id="25" name="Group 25"/>
          <p:cNvGrpSpPr/>
          <p:nvPr/>
        </p:nvGrpSpPr>
        <p:grpSpPr>
          <a:xfrm>
            <a:off x="695947" y="5178123"/>
            <a:ext cx="3249187" cy="1526769"/>
            <a:chOff x="0" y="0"/>
            <a:chExt cx="1185312" cy="556970"/>
          </a:xfrm>
        </p:grpSpPr>
        <p:sp>
          <p:nvSpPr>
            <p:cNvPr id="26" name="Freeform 26"/>
            <p:cNvSpPr/>
            <p:nvPr/>
          </p:nvSpPr>
          <p:spPr>
            <a:xfrm>
              <a:off x="0" y="0"/>
              <a:ext cx="1185312" cy="556970"/>
            </a:xfrm>
            <a:custGeom>
              <a:avLst/>
              <a:gdLst/>
              <a:ahLst/>
              <a:cxnLst/>
              <a:rect l="l" t="t" r="r" b="b"/>
              <a:pathLst>
                <a:path w="1185312" h="556970">
                  <a:moveTo>
                    <a:pt x="0" y="0"/>
                  </a:moveTo>
                  <a:lnTo>
                    <a:pt x="1185312" y="0"/>
                  </a:lnTo>
                  <a:lnTo>
                    <a:pt x="1185312" y="556970"/>
                  </a:lnTo>
                  <a:lnTo>
                    <a:pt x="0" y="556970"/>
                  </a:lnTo>
                  <a:close/>
                </a:path>
              </a:pathLst>
            </a:custGeom>
            <a:solidFill>
              <a:srgbClr val="EDE7F0"/>
            </a:solidFill>
          </p:spPr>
        </p:sp>
      </p:grpSp>
      <p:sp>
        <p:nvSpPr>
          <p:cNvPr id="27" name="TextBox 27"/>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8" name="TextBox 28"/>
          <p:cNvSpPr txBox="1"/>
          <p:nvPr/>
        </p:nvSpPr>
        <p:spPr>
          <a:xfrm>
            <a:off x="763632" y="9752119"/>
            <a:ext cx="270056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9" name="TextBox 29"/>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30" name="TextBox 30"/>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31" name="TextBox 31"/>
          <p:cNvSpPr txBox="1"/>
          <p:nvPr/>
        </p:nvSpPr>
        <p:spPr>
          <a:xfrm>
            <a:off x="-552287" y="1531764"/>
            <a:ext cx="7701464" cy="929641"/>
          </a:xfrm>
          <a:prstGeom prst="rect">
            <a:avLst/>
          </a:prstGeom>
        </p:spPr>
        <p:txBody>
          <a:bodyPr lIns="0" tIns="0" rIns="0" bIns="0" rtlCol="0" anchor="t">
            <a:spAutoFit/>
          </a:bodyPr>
          <a:lstStyle/>
          <a:p>
            <a:pPr algn="ctr">
              <a:lnSpc>
                <a:spcPts val="7559"/>
              </a:lnSpc>
            </a:pPr>
            <a:r>
              <a:rPr lang="en-US" sz="5399">
                <a:solidFill>
                  <a:srgbClr val="470A68"/>
                </a:solidFill>
                <a:latin typeface="Helvetica 1"/>
              </a:rPr>
              <a:t>First Steps...</a:t>
            </a:r>
          </a:p>
        </p:txBody>
      </p:sp>
      <p:sp>
        <p:nvSpPr>
          <p:cNvPr id="32" name="TextBox 32"/>
          <p:cNvSpPr txBox="1"/>
          <p:nvPr/>
        </p:nvSpPr>
        <p:spPr>
          <a:xfrm>
            <a:off x="778501" y="5210650"/>
            <a:ext cx="2922249" cy="1375991"/>
          </a:xfrm>
          <a:prstGeom prst="rect">
            <a:avLst/>
          </a:prstGeom>
        </p:spPr>
        <p:txBody>
          <a:bodyPr lIns="0" tIns="0" rIns="0" bIns="0" rtlCol="0" anchor="t">
            <a:spAutoFit/>
          </a:bodyPr>
          <a:lstStyle/>
          <a:p>
            <a:pPr algn="ctr">
              <a:lnSpc>
                <a:spcPts val="5529"/>
              </a:lnSpc>
            </a:pPr>
            <a:r>
              <a:rPr lang="en-US" sz="3949" dirty="0">
                <a:solidFill>
                  <a:srgbClr val="470A68"/>
                </a:solidFill>
                <a:latin typeface="Helvetica 1"/>
              </a:rPr>
              <a:t>Trailblazer Groups</a:t>
            </a:r>
          </a:p>
        </p:txBody>
      </p:sp>
      <p:grpSp>
        <p:nvGrpSpPr>
          <p:cNvPr id="33" name="Group 33"/>
          <p:cNvGrpSpPr/>
          <p:nvPr/>
        </p:nvGrpSpPr>
        <p:grpSpPr>
          <a:xfrm>
            <a:off x="3779539" y="7525710"/>
            <a:ext cx="3249187" cy="1526769"/>
            <a:chOff x="0" y="0"/>
            <a:chExt cx="1185312" cy="556970"/>
          </a:xfrm>
        </p:grpSpPr>
        <p:sp>
          <p:nvSpPr>
            <p:cNvPr id="34" name="Freeform 34"/>
            <p:cNvSpPr/>
            <p:nvPr/>
          </p:nvSpPr>
          <p:spPr>
            <a:xfrm>
              <a:off x="0" y="0"/>
              <a:ext cx="1185312" cy="556970"/>
            </a:xfrm>
            <a:custGeom>
              <a:avLst/>
              <a:gdLst/>
              <a:ahLst/>
              <a:cxnLst/>
              <a:rect l="l" t="t" r="r" b="b"/>
              <a:pathLst>
                <a:path w="1185312" h="556970">
                  <a:moveTo>
                    <a:pt x="0" y="0"/>
                  </a:moveTo>
                  <a:lnTo>
                    <a:pt x="1185312" y="0"/>
                  </a:lnTo>
                  <a:lnTo>
                    <a:pt x="1185312" y="556970"/>
                  </a:lnTo>
                  <a:lnTo>
                    <a:pt x="0" y="556970"/>
                  </a:lnTo>
                  <a:close/>
                </a:path>
              </a:pathLst>
            </a:custGeom>
            <a:solidFill>
              <a:srgbClr val="EDE7F0"/>
            </a:solidFill>
          </p:spPr>
        </p:sp>
      </p:grpSp>
      <p:grpSp>
        <p:nvGrpSpPr>
          <p:cNvPr id="35" name="Group 35"/>
          <p:cNvGrpSpPr/>
          <p:nvPr/>
        </p:nvGrpSpPr>
        <p:grpSpPr>
          <a:xfrm>
            <a:off x="6842971" y="5064727"/>
            <a:ext cx="3249187" cy="1526769"/>
            <a:chOff x="0" y="0"/>
            <a:chExt cx="1185312" cy="556970"/>
          </a:xfrm>
        </p:grpSpPr>
        <p:sp>
          <p:nvSpPr>
            <p:cNvPr id="36" name="Freeform 36"/>
            <p:cNvSpPr/>
            <p:nvPr/>
          </p:nvSpPr>
          <p:spPr>
            <a:xfrm>
              <a:off x="0" y="0"/>
              <a:ext cx="1185312" cy="556970"/>
            </a:xfrm>
            <a:custGeom>
              <a:avLst/>
              <a:gdLst/>
              <a:ahLst/>
              <a:cxnLst/>
              <a:rect l="l" t="t" r="r" b="b"/>
              <a:pathLst>
                <a:path w="1185312" h="556970">
                  <a:moveTo>
                    <a:pt x="0" y="0"/>
                  </a:moveTo>
                  <a:lnTo>
                    <a:pt x="1185312" y="0"/>
                  </a:lnTo>
                  <a:lnTo>
                    <a:pt x="1185312" y="556970"/>
                  </a:lnTo>
                  <a:lnTo>
                    <a:pt x="0" y="556970"/>
                  </a:lnTo>
                  <a:close/>
                </a:path>
              </a:pathLst>
            </a:custGeom>
            <a:solidFill>
              <a:srgbClr val="EDE7F0"/>
            </a:solidFill>
          </p:spPr>
        </p:sp>
      </p:grpSp>
      <p:grpSp>
        <p:nvGrpSpPr>
          <p:cNvPr id="37" name="Group 37"/>
          <p:cNvGrpSpPr/>
          <p:nvPr/>
        </p:nvGrpSpPr>
        <p:grpSpPr>
          <a:xfrm>
            <a:off x="10036747" y="7482846"/>
            <a:ext cx="3249187" cy="1526769"/>
            <a:chOff x="0" y="0"/>
            <a:chExt cx="1185312" cy="556970"/>
          </a:xfrm>
        </p:grpSpPr>
        <p:sp>
          <p:nvSpPr>
            <p:cNvPr id="38" name="Freeform 38"/>
            <p:cNvSpPr/>
            <p:nvPr/>
          </p:nvSpPr>
          <p:spPr>
            <a:xfrm>
              <a:off x="0" y="0"/>
              <a:ext cx="1185312" cy="556970"/>
            </a:xfrm>
            <a:custGeom>
              <a:avLst/>
              <a:gdLst/>
              <a:ahLst/>
              <a:cxnLst/>
              <a:rect l="l" t="t" r="r" b="b"/>
              <a:pathLst>
                <a:path w="1185312" h="556970">
                  <a:moveTo>
                    <a:pt x="0" y="0"/>
                  </a:moveTo>
                  <a:lnTo>
                    <a:pt x="1185312" y="0"/>
                  </a:lnTo>
                  <a:lnTo>
                    <a:pt x="1185312" y="556970"/>
                  </a:lnTo>
                  <a:lnTo>
                    <a:pt x="0" y="556970"/>
                  </a:lnTo>
                  <a:close/>
                </a:path>
              </a:pathLst>
            </a:custGeom>
            <a:solidFill>
              <a:srgbClr val="EDE7F0"/>
            </a:solidFill>
          </p:spPr>
        </p:sp>
      </p:grpSp>
      <p:grpSp>
        <p:nvGrpSpPr>
          <p:cNvPr id="39" name="Group 39"/>
          <p:cNvGrpSpPr/>
          <p:nvPr/>
        </p:nvGrpSpPr>
        <p:grpSpPr>
          <a:xfrm>
            <a:off x="12915323" y="4898111"/>
            <a:ext cx="3249187" cy="1526769"/>
            <a:chOff x="0" y="0"/>
            <a:chExt cx="1185312" cy="556970"/>
          </a:xfrm>
        </p:grpSpPr>
        <p:sp>
          <p:nvSpPr>
            <p:cNvPr id="40" name="Freeform 40"/>
            <p:cNvSpPr/>
            <p:nvPr/>
          </p:nvSpPr>
          <p:spPr>
            <a:xfrm>
              <a:off x="0" y="0"/>
              <a:ext cx="1185312" cy="556970"/>
            </a:xfrm>
            <a:custGeom>
              <a:avLst/>
              <a:gdLst/>
              <a:ahLst/>
              <a:cxnLst/>
              <a:rect l="l" t="t" r="r" b="b"/>
              <a:pathLst>
                <a:path w="1185312" h="556970">
                  <a:moveTo>
                    <a:pt x="0" y="0"/>
                  </a:moveTo>
                  <a:lnTo>
                    <a:pt x="1185312" y="0"/>
                  </a:lnTo>
                  <a:lnTo>
                    <a:pt x="1185312" y="556970"/>
                  </a:lnTo>
                  <a:lnTo>
                    <a:pt x="0" y="556970"/>
                  </a:lnTo>
                  <a:close/>
                </a:path>
              </a:pathLst>
            </a:custGeom>
            <a:solidFill>
              <a:srgbClr val="EDE7F0"/>
            </a:solidFill>
          </p:spPr>
        </p:sp>
      </p:grpSp>
      <p:sp>
        <p:nvSpPr>
          <p:cNvPr id="41" name="TextBox 41"/>
          <p:cNvSpPr txBox="1"/>
          <p:nvPr/>
        </p:nvSpPr>
        <p:spPr>
          <a:xfrm>
            <a:off x="6946992" y="5114302"/>
            <a:ext cx="3085718" cy="1444462"/>
          </a:xfrm>
          <a:prstGeom prst="rect">
            <a:avLst/>
          </a:prstGeom>
        </p:spPr>
        <p:txBody>
          <a:bodyPr lIns="0" tIns="0" rIns="0" bIns="0" rtlCol="0" anchor="t">
            <a:spAutoFit/>
          </a:bodyPr>
          <a:lstStyle/>
          <a:p>
            <a:pPr algn="ctr">
              <a:lnSpc>
                <a:spcPts val="3850"/>
              </a:lnSpc>
            </a:pPr>
            <a:r>
              <a:rPr lang="en-US" sz="2750" dirty="0">
                <a:solidFill>
                  <a:srgbClr val="470A68"/>
                </a:solidFill>
                <a:latin typeface="Helvetica 1"/>
              </a:rPr>
              <a:t>Sector &amp; Assessment Experts</a:t>
            </a:r>
          </a:p>
        </p:txBody>
      </p:sp>
      <p:sp>
        <p:nvSpPr>
          <p:cNvPr id="42" name="TextBox 42"/>
          <p:cNvSpPr txBox="1"/>
          <p:nvPr/>
        </p:nvSpPr>
        <p:spPr>
          <a:xfrm>
            <a:off x="12997058" y="5278286"/>
            <a:ext cx="3085718" cy="680693"/>
          </a:xfrm>
          <a:prstGeom prst="rect">
            <a:avLst/>
          </a:prstGeom>
        </p:spPr>
        <p:txBody>
          <a:bodyPr lIns="0" tIns="0" rIns="0" bIns="0" rtlCol="0" anchor="t">
            <a:spAutoFit/>
          </a:bodyPr>
          <a:lstStyle/>
          <a:p>
            <a:pPr algn="ctr">
              <a:lnSpc>
                <a:spcPts val="5530"/>
              </a:lnSpc>
            </a:pPr>
            <a:r>
              <a:rPr lang="en-US" sz="3950" dirty="0">
                <a:solidFill>
                  <a:srgbClr val="470A68"/>
                </a:solidFill>
                <a:latin typeface="Helvetica 1"/>
              </a:rPr>
              <a:t>The Plan </a:t>
            </a:r>
          </a:p>
        </p:txBody>
      </p:sp>
      <p:sp>
        <p:nvSpPr>
          <p:cNvPr id="43" name="TextBox 43"/>
          <p:cNvSpPr txBox="1"/>
          <p:nvPr/>
        </p:nvSpPr>
        <p:spPr>
          <a:xfrm>
            <a:off x="10178093" y="7544110"/>
            <a:ext cx="3085718" cy="1375991"/>
          </a:xfrm>
          <a:prstGeom prst="rect">
            <a:avLst/>
          </a:prstGeom>
        </p:spPr>
        <p:txBody>
          <a:bodyPr lIns="0" tIns="0" rIns="0" bIns="0" rtlCol="0" anchor="t">
            <a:spAutoFit/>
          </a:bodyPr>
          <a:lstStyle/>
          <a:p>
            <a:pPr algn="ctr">
              <a:lnSpc>
                <a:spcPts val="5530"/>
              </a:lnSpc>
            </a:pPr>
            <a:r>
              <a:rPr lang="en-US" sz="3950" dirty="0">
                <a:solidFill>
                  <a:srgbClr val="470A68"/>
                </a:solidFill>
                <a:latin typeface="Helvetica 1"/>
              </a:rPr>
              <a:t>Whole Team Approach</a:t>
            </a:r>
          </a:p>
        </p:txBody>
      </p:sp>
      <p:sp>
        <p:nvSpPr>
          <p:cNvPr id="44" name="TextBox 44"/>
          <p:cNvSpPr txBox="1"/>
          <p:nvPr/>
        </p:nvSpPr>
        <p:spPr>
          <a:xfrm>
            <a:off x="3861274" y="7558236"/>
            <a:ext cx="3085718" cy="1375991"/>
          </a:xfrm>
          <a:prstGeom prst="rect">
            <a:avLst/>
          </a:prstGeom>
        </p:spPr>
        <p:txBody>
          <a:bodyPr lIns="0" tIns="0" rIns="0" bIns="0" rtlCol="0" anchor="t">
            <a:spAutoFit/>
          </a:bodyPr>
          <a:lstStyle/>
          <a:p>
            <a:pPr algn="ctr">
              <a:lnSpc>
                <a:spcPts val="5530"/>
              </a:lnSpc>
            </a:pPr>
            <a:r>
              <a:rPr lang="en-US" sz="3950" dirty="0">
                <a:solidFill>
                  <a:srgbClr val="470A68"/>
                </a:solidFill>
                <a:latin typeface="Helvetica 1"/>
              </a:rPr>
              <a:t>Business Case</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39896"/>
            <a:ext cx="371375" cy="377902"/>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sp>
        <p:nvSpPr>
          <p:cNvPr id="20" name="TextBox 20"/>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1" name="TextBox 21"/>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2" name="TextBox 22"/>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3" name="TextBox 23"/>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4" name="TextBox 24"/>
          <p:cNvSpPr txBox="1"/>
          <p:nvPr/>
        </p:nvSpPr>
        <p:spPr>
          <a:xfrm>
            <a:off x="-552287" y="1705437"/>
            <a:ext cx="7701464" cy="655955"/>
          </a:xfrm>
          <a:prstGeom prst="rect">
            <a:avLst/>
          </a:prstGeom>
        </p:spPr>
        <p:txBody>
          <a:bodyPr lIns="0" tIns="0" rIns="0" bIns="0" rtlCol="0" anchor="t">
            <a:spAutoFit/>
          </a:bodyPr>
          <a:lstStyle/>
          <a:p>
            <a:pPr algn="ctr">
              <a:lnSpc>
                <a:spcPts val="5319"/>
              </a:lnSpc>
            </a:pPr>
            <a:r>
              <a:rPr lang="en-US" sz="3799">
                <a:solidFill>
                  <a:srgbClr val="470A68"/>
                </a:solidFill>
                <a:latin typeface="Helvetica 1"/>
              </a:rPr>
              <a:t>Design &amp; Development</a:t>
            </a:r>
          </a:p>
        </p:txBody>
      </p:sp>
      <p:pic>
        <p:nvPicPr>
          <p:cNvPr id="25" name="Picture 2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2180209" y="3619182"/>
            <a:ext cx="3786970" cy="3720698"/>
          </a:xfrm>
          <a:prstGeom prst="rect">
            <a:avLst/>
          </a:prstGeom>
        </p:spPr>
      </p:pic>
      <p:sp>
        <p:nvSpPr>
          <p:cNvPr id="26" name="TextBox 26"/>
          <p:cNvSpPr txBox="1"/>
          <p:nvPr/>
        </p:nvSpPr>
        <p:spPr>
          <a:xfrm>
            <a:off x="7039401" y="3400107"/>
            <a:ext cx="8808149" cy="3880284"/>
          </a:xfrm>
          <a:prstGeom prst="rect">
            <a:avLst/>
          </a:prstGeom>
        </p:spPr>
        <p:txBody>
          <a:bodyPr lIns="0" tIns="0" rIns="0" bIns="0" rtlCol="0" anchor="t">
            <a:spAutoFit/>
          </a:bodyPr>
          <a:lstStyle/>
          <a:p>
            <a:pPr algn="ctr">
              <a:lnSpc>
                <a:spcPts val="15539"/>
              </a:lnSpc>
            </a:pPr>
            <a:r>
              <a:rPr lang="en-US" sz="11099">
                <a:solidFill>
                  <a:srgbClr val="FFFFFF"/>
                </a:solidFill>
                <a:latin typeface="Helvetica 1"/>
              </a:rPr>
              <a:t>Whole Team Approach</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0" y="1028700"/>
            <a:ext cx="18288000" cy="8408197"/>
            <a:chOff x="0" y="0"/>
            <a:chExt cx="6671512" cy="3067333"/>
          </a:xfrm>
        </p:grpSpPr>
        <p:sp>
          <p:nvSpPr>
            <p:cNvPr id="4" name="Freeform 4"/>
            <p:cNvSpPr/>
            <p:nvPr/>
          </p:nvSpPr>
          <p:spPr>
            <a:xfrm>
              <a:off x="0" y="0"/>
              <a:ext cx="6671512" cy="3067333"/>
            </a:xfrm>
            <a:custGeom>
              <a:avLst/>
              <a:gdLst/>
              <a:ahLst/>
              <a:cxnLst/>
              <a:rect l="l" t="t" r="r" b="b"/>
              <a:pathLst>
                <a:path w="6671512" h="3067333">
                  <a:moveTo>
                    <a:pt x="0" y="0"/>
                  </a:moveTo>
                  <a:lnTo>
                    <a:pt x="6671512" y="0"/>
                  </a:lnTo>
                  <a:lnTo>
                    <a:pt x="6671512" y="3067333"/>
                  </a:lnTo>
                  <a:lnTo>
                    <a:pt x="0" y="306733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pic>
        <p:nvPicPr>
          <p:cNvPr id="21" name="Picture 21"/>
          <p:cNvPicPr>
            <a:picLocks noChangeAspect="1"/>
          </p:cNvPicPr>
          <p:nvPr/>
        </p:nvPicPr>
        <p:blipFill>
          <a:blip r:embed="rId20"/>
          <a:srcRect/>
          <a:stretch>
            <a:fillRect/>
          </a:stretch>
        </p:blipFill>
        <p:spPr>
          <a:xfrm>
            <a:off x="763632" y="2618699"/>
            <a:ext cx="4966329" cy="6268426"/>
          </a:xfrm>
          <a:prstGeom prst="rect">
            <a:avLst/>
          </a:prstGeom>
        </p:spPr>
      </p:pic>
      <p:sp>
        <p:nvSpPr>
          <p:cNvPr id="22" name="TextBox 22"/>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3" name="TextBox 23"/>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4" name="TextBox 24"/>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5" name="TextBox 25"/>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6" name="TextBox 26"/>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sp>
        <p:nvSpPr>
          <p:cNvPr id="27" name="TextBox 27"/>
          <p:cNvSpPr txBox="1"/>
          <p:nvPr/>
        </p:nvSpPr>
        <p:spPr>
          <a:xfrm>
            <a:off x="6829102" y="4004709"/>
            <a:ext cx="9791762" cy="2199004"/>
          </a:xfrm>
          <a:prstGeom prst="rect">
            <a:avLst/>
          </a:prstGeom>
        </p:spPr>
        <p:txBody>
          <a:bodyPr lIns="0" tIns="0" rIns="0" bIns="0" rtlCol="0" anchor="t">
            <a:spAutoFit/>
          </a:bodyPr>
          <a:lstStyle/>
          <a:p>
            <a:pPr algn="ctr">
              <a:lnSpc>
                <a:spcPts val="17918"/>
              </a:lnSpc>
            </a:pPr>
            <a:r>
              <a:rPr lang="en-US" sz="12798">
                <a:solidFill>
                  <a:srgbClr val="470A68"/>
                </a:solidFill>
                <a:latin typeface="Helvetica 1"/>
              </a:rPr>
              <a:t>Clarification</a:t>
            </a:r>
          </a:p>
        </p:txBody>
      </p:sp>
      <p:pic>
        <p:nvPicPr>
          <p:cNvPr id="28" name="Picture 2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16637316" y="7339880"/>
            <a:ext cx="1367043" cy="1786149"/>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0" y="1028700"/>
            <a:ext cx="18288000" cy="8408197"/>
            <a:chOff x="0" y="0"/>
            <a:chExt cx="6671512" cy="3067333"/>
          </a:xfrm>
        </p:grpSpPr>
        <p:sp>
          <p:nvSpPr>
            <p:cNvPr id="4" name="Freeform 4"/>
            <p:cNvSpPr/>
            <p:nvPr/>
          </p:nvSpPr>
          <p:spPr>
            <a:xfrm>
              <a:off x="0" y="0"/>
              <a:ext cx="6671512" cy="3067333"/>
            </a:xfrm>
            <a:custGeom>
              <a:avLst/>
              <a:gdLst/>
              <a:ahLst/>
              <a:cxnLst/>
              <a:rect l="l" t="t" r="r" b="b"/>
              <a:pathLst>
                <a:path w="6671512" h="3067333">
                  <a:moveTo>
                    <a:pt x="0" y="0"/>
                  </a:moveTo>
                  <a:lnTo>
                    <a:pt x="6671512" y="0"/>
                  </a:lnTo>
                  <a:lnTo>
                    <a:pt x="6671512" y="3067333"/>
                  </a:lnTo>
                  <a:lnTo>
                    <a:pt x="0" y="306733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grpSp>
        <p:nvGrpSpPr>
          <p:cNvPr id="21" name="Group 21"/>
          <p:cNvGrpSpPr/>
          <p:nvPr/>
        </p:nvGrpSpPr>
        <p:grpSpPr>
          <a:xfrm>
            <a:off x="588976" y="5143500"/>
            <a:ext cx="8061565" cy="3574187"/>
            <a:chOff x="0" y="0"/>
            <a:chExt cx="2940881" cy="1303873"/>
          </a:xfrm>
        </p:grpSpPr>
        <p:sp>
          <p:nvSpPr>
            <p:cNvPr id="22" name="Freeform 22"/>
            <p:cNvSpPr/>
            <p:nvPr/>
          </p:nvSpPr>
          <p:spPr>
            <a:xfrm>
              <a:off x="0" y="0"/>
              <a:ext cx="2940881" cy="1303873"/>
            </a:xfrm>
            <a:custGeom>
              <a:avLst/>
              <a:gdLst/>
              <a:ahLst/>
              <a:cxnLst/>
              <a:rect l="l" t="t" r="r" b="b"/>
              <a:pathLst>
                <a:path w="2940881" h="1303873">
                  <a:moveTo>
                    <a:pt x="0" y="0"/>
                  </a:moveTo>
                  <a:lnTo>
                    <a:pt x="2940881" y="0"/>
                  </a:lnTo>
                  <a:lnTo>
                    <a:pt x="2940881" y="1303873"/>
                  </a:lnTo>
                  <a:lnTo>
                    <a:pt x="0" y="1303873"/>
                  </a:lnTo>
                  <a:close/>
                </a:path>
              </a:pathLst>
            </a:custGeom>
            <a:solidFill>
              <a:srgbClr val="470A68"/>
            </a:solidFill>
          </p:spPr>
        </p:sp>
      </p:grpSp>
      <p:sp>
        <p:nvSpPr>
          <p:cNvPr id="23" name="TextBox 23"/>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4" name="TextBox 24"/>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5" name="TextBox 25"/>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6" name="TextBox 26"/>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7" name="TextBox 27"/>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Example of Clarification</a:t>
            </a:r>
          </a:p>
        </p:txBody>
      </p:sp>
      <p:sp>
        <p:nvSpPr>
          <p:cNvPr id="28" name="TextBox 28"/>
          <p:cNvSpPr txBox="1"/>
          <p:nvPr/>
        </p:nvSpPr>
        <p:spPr>
          <a:xfrm>
            <a:off x="377283" y="3196219"/>
            <a:ext cx="17452947" cy="1671077"/>
          </a:xfrm>
          <a:prstGeom prst="rect">
            <a:avLst/>
          </a:prstGeom>
        </p:spPr>
        <p:txBody>
          <a:bodyPr lIns="0" tIns="0" rIns="0" bIns="0" rtlCol="0" anchor="t">
            <a:spAutoFit/>
          </a:bodyPr>
          <a:lstStyle/>
          <a:p>
            <a:pPr algn="ctr">
              <a:lnSpc>
                <a:spcPts val="4479"/>
              </a:lnSpc>
              <a:spcBef>
                <a:spcPct val="0"/>
              </a:spcBef>
            </a:pPr>
            <a:r>
              <a:rPr lang="en-US" sz="3199">
                <a:solidFill>
                  <a:srgbClr val="000000"/>
                </a:solidFill>
                <a:latin typeface="Helvetica 2"/>
              </a:rPr>
              <a:t>Communicate effectively, in accordance with the varied needs of differing situations, individuals, groups and communities, including those who may be victims, witnesses and vulnerable people, supporting diversity and inclusivity through their communication.</a:t>
            </a:r>
          </a:p>
        </p:txBody>
      </p:sp>
      <p:sp>
        <p:nvSpPr>
          <p:cNvPr id="29" name="TextBox 29"/>
          <p:cNvSpPr txBox="1"/>
          <p:nvPr/>
        </p:nvSpPr>
        <p:spPr>
          <a:xfrm>
            <a:off x="778061" y="5499824"/>
            <a:ext cx="7683395" cy="2794864"/>
          </a:xfrm>
          <a:prstGeom prst="rect">
            <a:avLst/>
          </a:prstGeom>
        </p:spPr>
        <p:txBody>
          <a:bodyPr lIns="0" tIns="0" rIns="0" bIns="0" rtlCol="0" anchor="t">
            <a:spAutoFit/>
          </a:bodyPr>
          <a:lstStyle/>
          <a:p>
            <a:pPr algn="ctr">
              <a:lnSpc>
                <a:spcPts val="4480"/>
              </a:lnSpc>
              <a:spcBef>
                <a:spcPct val="0"/>
              </a:spcBef>
            </a:pPr>
            <a:r>
              <a:rPr lang="en-US" sz="3200">
                <a:solidFill>
                  <a:srgbClr val="EDE7F0"/>
                </a:solidFill>
                <a:latin typeface="Helvetica 2"/>
              </a:rPr>
              <a:t>PASS: Demonstrates sound understanding and use of methods and media for communicating with individuals, local and multi-agency partners across the community to build partnerships</a:t>
            </a:r>
          </a:p>
        </p:txBody>
      </p:sp>
      <p:grpSp>
        <p:nvGrpSpPr>
          <p:cNvPr id="30" name="Group 30"/>
          <p:cNvGrpSpPr/>
          <p:nvPr/>
        </p:nvGrpSpPr>
        <p:grpSpPr>
          <a:xfrm>
            <a:off x="9103788" y="5143500"/>
            <a:ext cx="8061565" cy="3574187"/>
            <a:chOff x="0" y="0"/>
            <a:chExt cx="2940881" cy="1303873"/>
          </a:xfrm>
        </p:grpSpPr>
        <p:sp>
          <p:nvSpPr>
            <p:cNvPr id="31" name="Freeform 31"/>
            <p:cNvSpPr/>
            <p:nvPr/>
          </p:nvSpPr>
          <p:spPr>
            <a:xfrm>
              <a:off x="0" y="0"/>
              <a:ext cx="2940881" cy="1303873"/>
            </a:xfrm>
            <a:custGeom>
              <a:avLst/>
              <a:gdLst/>
              <a:ahLst/>
              <a:cxnLst/>
              <a:rect l="l" t="t" r="r" b="b"/>
              <a:pathLst>
                <a:path w="2940881" h="1303873">
                  <a:moveTo>
                    <a:pt x="0" y="0"/>
                  </a:moveTo>
                  <a:lnTo>
                    <a:pt x="2940881" y="0"/>
                  </a:lnTo>
                  <a:lnTo>
                    <a:pt x="2940881" y="1303873"/>
                  </a:lnTo>
                  <a:lnTo>
                    <a:pt x="0" y="1303873"/>
                  </a:lnTo>
                  <a:close/>
                </a:path>
              </a:pathLst>
            </a:custGeom>
            <a:solidFill>
              <a:srgbClr val="470A68"/>
            </a:solidFill>
          </p:spPr>
        </p:sp>
      </p:grpSp>
      <p:sp>
        <p:nvSpPr>
          <p:cNvPr id="32" name="TextBox 32"/>
          <p:cNvSpPr txBox="1"/>
          <p:nvPr/>
        </p:nvSpPr>
        <p:spPr>
          <a:xfrm>
            <a:off x="9536488" y="5499824"/>
            <a:ext cx="7254463" cy="2794864"/>
          </a:xfrm>
          <a:prstGeom prst="rect">
            <a:avLst/>
          </a:prstGeom>
        </p:spPr>
        <p:txBody>
          <a:bodyPr lIns="0" tIns="0" rIns="0" bIns="0" rtlCol="0" anchor="t">
            <a:spAutoFit/>
          </a:bodyPr>
          <a:lstStyle/>
          <a:p>
            <a:pPr algn="ctr">
              <a:lnSpc>
                <a:spcPts val="4480"/>
              </a:lnSpc>
              <a:spcBef>
                <a:spcPct val="0"/>
              </a:spcBef>
            </a:pPr>
            <a:r>
              <a:rPr lang="en-US" sz="3200">
                <a:solidFill>
                  <a:srgbClr val="EDE7F0"/>
                </a:solidFill>
                <a:latin typeface="Helvetica 2"/>
              </a:rPr>
              <a:t>DISTINCTION: Demonstrates innovative use of methods and media for communicating with individuals, local and multi-agency partners across the community to build partnerships</a:t>
            </a:r>
          </a:p>
        </p:txBody>
      </p:sp>
      <p:pic>
        <p:nvPicPr>
          <p:cNvPr id="33" name="Picture 3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7340029" y="8294688"/>
            <a:ext cx="737508" cy="963612"/>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15823738" y="-102870"/>
            <a:ext cx="2464262" cy="2464262"/>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470A68"/>
            </a:solidFill>
          </p:spPr>
        </p:sp>
      </p:grpSp>
      <p:pic>
        <p:nvPicPr>
          <p:cNvPr id="5" name="Picture 5"/>
          <p:cNvPicPr>
            <a:picLocks noChangeAspect="1"/>
          </p:cNvPicPr>
          <p:nvPr/>
        </p:nvPicPr>
        <p:blipFill>
          <a:blip r:embed="rId5"/>
          <a:srcRect/>
          <a:stretch>
            <a:fillRect/>
          </a:stretch>
        </p:blipFill>
        <p:spPr>
          <a:xfrm>
            <a:off x="16107379" y="124175"/>
            <a:ext cx="1896979" cy="2010172"/>
          </a:xfrm>
          <a:prstGeom prst="rect">
            <a:avLst/>
          </a:prstGeom>
        </p:spPr>
      </p:pic>
      <p:grpSp>
        <p:nvGrpSpPr>
          <p:cNvPr id="6" name="Group 6"/>
          <p:cNvGrpSpPr/>
          <p:nvPr/>
        </p:nvGrpSpPr>
        <p:grpSpPr>
          <a:xfrm>
            <a:off x="-160264" y="0"/>
            <a:ext cx="16126227" cy="1028700"/>
            <a:chOff x="0" y="0"/>
            <a:chExt cx="5882891" cy="375273"/>
          </a:xfrm>
        </p:grpSpPr>
        <p:sp>
          <p:nvSpPr>
            <p:cNvPr id="7" name="Freeform 7"/>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470A68"/>
            </a:solidFill>
          </p:spPr>
        </p:sp>
      </p:grpSp>
      <p:sp>
        <p:nvSpPr>
          <p:cNvPr id="8" name="AutoShape 8"/>
          <p:cNvSpPr/>
          <p:nvPr/>
        </p:nvSpPr>
        <p:spPr>
          <a:xfrm rot="-5400000">
            <a:off x="14666854" y="1080684"/>
            <a:ext cx="2361392" cy="0"/>
          </a:xfrm>
          <a:prstGeom prst="line">
            <a:avLst/>
          </a:prstGeom>
          <a:ln w="200025" cap="flat">
            <a:solidFill>
              <a:srgbClr val="FFFFFF"/>
            </a:solidFill>
            <a:prstDash val="solid"/>
            <a:headEnd type="none" w="sm" len="sm"/>
            <a:tailEnd type="none" w="sm" len="sm"/>
          </a:ln>
        </p:spPr>
      </p:sp>
      <p:sp>
        <p:nvSpPr>
          <p:cNvPr id="9" name="AutoShape 9"/>
          <p:cNvSpPr/>
          <p:nvPr/>
        </p:nvSpPr>
        <p:spPr>
          <a:xfrm rot="-10800000">
            <a:off x="15747538" y="2261380"/>
            <a:ext cx="2579818" cy="0"/>
          </a:xfrm>
          <a:prstGeom prst="line">
            <a:avLst/>
          </a:prstGeom>
          <a:ln w="200025" cap="flat">
            <a:solidFill>
              <a:srgbClr val="FFFFFF"/>
            </a:solidFill>
            <a:prstDash val="solid"/>
            <a:headEnd type="none" w="sm" len="sm"/>
            <a:tailEnd type="none" w="sm" len="sm"/>
          </a:ln>
        </p:spPr>
      </p:sp>
      <p:sp>
        <p:nvSpPr>
          <p:cNvPr id="10" name="AutoShape 10"/>
          <p:cNvSpPr/>
          <p:nvPr/>
        </p:nvSpPr>
        <p:spPr>
          <a:xfrm rot="-10800000">
            <a:off x="0" y="828675"/>
            <a:ext cx="15847550" cy="0"/>
          </a:xfrm>
          <a:prstGeom prst="line">
            <a:avLst/>
          </a:prstGeom>
          <a:ln w="200025" cap="flat">
            <a:solidFill>
              <a:srgbClr val="FFFFFF"/>
            </a:solidFill>
            <a:prstDash val="solid"/>
            <a:headEnd type="none" w="sm" len="sm"/>
            <a:tailEnd type="none" w="sm" len="sm"/>
          </a:ln>
        </p:spPr>
      </p:sp>
      <p:sp>
        <p:nvSpPr>
          <p:cNvPr id="11" name="AutoShape 11"/>
          <p:cNvSpPr/>
          <p:nvPr/>
        </p:nvSpPr>
        <p:spPr>
          <a:xfrm rot="-10800000">
            <a:off x="-1059678" y="9436897"/>
            <a:ext cx="20703006" cy="0"/>
          </a:xfrm>
          <a:prstGeom prst="line">
            <a:avLst/>
          </a:prstGeom>
          <a:ln w="200025" cap="flat">
            <a:solidFill>
              <a:srgbClr val="FFFFFF"/>
            </a:solidFill>
            <a:prstDash val="solid"/>
            <a:headEnd type="none" w="sm" len="sm"/>
            <a:tailEnd type="none" w="sm" len="sm"/>
          </a:ln>
        </p:spPr>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590" y="9808713"/>
            <a:ext cx="423387" cy="32562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09052" y="9756433"/>
            <a:ext cx="421213" cy="421213"/>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31163" y="9721768"/>
            <a:ext cx="412567" cy="41256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417664" y="9721768"/>
            <a:ext cx="412567" cy="412567"/>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107379" y="9756433"/>
            <a:ext cx="513486" cy="361365"/>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122784" y="9739896"/>
            <a:ext cx="371375" cy="377902"/>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sp>
        <p:nvSpPr>
          <p:cNvPr id="19" name="TextBox 19"/>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FFFFFF"/>
                </a:solidFill>
                <a:latin typeface="Helvetica 2"/>
              </a:rPr>
              <a:t>For Skills, For Flexibility, For Jobs</a:t>
            </a:r>
          </a:p>
        </p:txBody>
      </p:sp>
      <p:sp>
        <p:nvSpPr>
          <p:cNvPr id="20" name="TextBox 20"/>
          <p:cNvSpPr txBox="1"/>
          <p:nvPr/>
        </p:nvSpPr>
        <p:spPr>
          <a:xfrm>
            <a:off x="763632" y="9752119"/>
            <a:ext cx="274542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1" name="TextBox 21"/>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2" name="TextBox 22"/>
          <p:cNvSpPr txBox="1"/>
          <p:nvPr/>
        </p:nvSpPr>
        <p:spPr>
          <a:xfrm>
            <a:off x="6663342" y="9722195"/>
            <a:ext cx="2023336"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3" name="TextBox 23"/>
          <p:cNvSpPr txBox="1"/>
          <p:nvPr/>
        </p:nvSpPr>
        <p:spPr>
          <a:xfrm>
            <a:off x="-552287" y="1705437"/>
            <a:ext cx="7701464" cy="655955"/>
          </a:xfrm>
          <a:prstGeom prst="rect">
            <a:avLst/>
          </a:prstGeom>
        </p:spPr>
        <p:txBody>
          <a:bodyPr lIns="0" tIns="0" rIns="0" bIns="0" rtlCol="0" anchor="t">
            <a:spAutoFit/>
          </a:bodyPr>
          <a:lstStyle/>
          <a:p>
            <a:pPr algn="ctr">
              <a:lnSpc>
                <a:spcPts val="5319"/>
              </a:lnSpc>
            </a:pPr>
            <a:r>
              <a:rPr lang="en-US" sz="3799">
                <a:solidFill>
                  <a:srgbClr val="470A68"/>
                </a:solidFill>
                <a:latin typeface="Helvetica 1"/>
              </a:rPr>
              <a:t>Design &amp; Development</a:t>
            </a:r>
          </a:p>
        </p:txBody>
      </p:sp>
      <p:sp>
        <p:nvSpPr>
          <p:cNvPr id="24" name="TextBox 24"/>
          <p:cNvSpPr txBox="1"/>
          <p:nvPr/>
        </p:nvSpPr>
        <p:spPr>
          <a:xfrm>
            <a:off x="7039401" y="3400107"/>
            <a:ext cx="10204329" cy="3880284"/>
          </a:xfrm>
          <a:prstGeom prst="rect">
            <a:avLst/>
          </a:prstGeom>
        </p:spPr>
        <p:txBody>
          <a:bodyPr lIns="0" tIns="0" rIns="0" bIns="0" rtlCol="0" anchor="t">
            <a:spAutoFit/>
          </a:bodyPr>
          <a:lstStyle/>
          <a:p>
            <a:pPr algn="ctr">
              <a:lnSpc>
                <a:spcPts val="15539"/>
              </a:lnSpc>
            </a:pPr>
            <a:r>
              <a:rPr lang="en-US" sz="11099">
                <a:solidFill>
                  <a:srgbClr val="FFFFFF"/>
                </a:solidFill>
                <a:latin typeface="Helvetica 1"/>
              </a:rPr>
              <a:t>Involve your sector experts</a:t>
            </a:r>
          </a:p>
        </p:txBody>
      </p:sp>
      <p:pic>
        <p:nvPicPr>
          <p:cNvPr id="25" name="Picture 2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926301" y="3624395"/>
            <a:ext cx="5567858" cy="3981018"/>
          </a:xfrm>
          <a:prstGeom prst="rect">
            <a:avLst/>
          </a:prstGeom>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6804" y="-3122109"/>
            <a:ext cx="19803592" cy="19803592"/>
          </a:xfrm>
          <a:prstGeom prst="rect">
            <a:avLst/>
          </a:prstGeom>
        </p:spPr>
      </p:pic>
      <p:grpSp>
        <p:nvGrpSpPr>
          <p:cNvPr id="3" name="Group 3"/>
          <p:cNvGrpSpPr/>
          <p:nvPr/>
        </p:nvGrpSpPr>
        <p:grpSpPr>
          <a:xfrm>
            <a:off x="39355" y="1028700"/>
            <a:ext cx="18288000" cy="8477139"/>
            <a:chOff x="0" y="0"/>
            <a:chExt cx="6671512" cy="3092483"/>
          </a:xfrm>
        </p:grpSpPr>
        <p:sp>
          <p:nvSpPr>
            <p:cNvPr id="4" name="Freeform 4"/>
            <p:cNvSpPr/>
            <p:nvPr/>
          </p:nvSpPr>
          <p:spPr>
            <a:xfrm>
              <a:off x="0" y="0"/>
              <a:ext cx="6671512" cy="3092483"/>
            </a:xfrm>
            <a:custGeom>
              <a:avLst/>
              <a:gdLst/>
              <a:ahLst/>
              <a:cxnLst/>
              <a:rect l="l" t="t" r="r" b="b"/>
              <a:pathLst>
                <a:path w="6671512" h="3092483">
                  <a:moveTo>
                    <a:pt x="0" y="0"/>
                  </a:moveTo>
                  <a:lnTo>
                    <a:pt x="6671512" y="0"/>
                  </a:lnTo>
                  <a:lnTo>
                    <a:pt x="6671512" y="3092483"/>
                  </a:lnTo>
                  <a:lnTo>
                    <a:pt x="0" y="3092483"/>
                  </a:lnTo>
                  <a:close/>
                </a:path>
              </a:pathLst>
            </a:custGeom>
            <a:solidFill>
              <a:srgbClr val="FFFFFF"/>
            </a:solidFill>
          </p:spPr>
        </p:sp>
      </p:grpSp>
      <p:grpSp>
        <p:nvGrpSpPr>
          <p:cNvPr id="5" name="Group 5"/>
          <p:cNvGrpSpPr/>
          <p:nvPr/>
        </p:nvGrpSpPr>
        <p:grpSpPr>
          <a:xfrm>
            <a:off x="15823738" y="-102870"/>
            <a:ext cx="2464262" cy="24642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DE7F0"/>
            </a:solidFill>
          </p:spPr>
        </p:sp>
      </p:grpSp>
      <p:grpSp>
        <p:nvGrpSpPr>
          <p:cNvPr id="7" name="Group 7"/>
          <p:cNvGrpSpPr/>
          <p:nvPr/>
        </p:nvGrpSpPr>
        <p:grpSpPr>
          <a:xfrm>
            <a:off x="-160264" y="0"/>
            <a:ext cx="16126227" cy="1028700"/>
            <a:chOff x="0" y="0"/>
            <a:chExt cx="5882891" cy="375273"/>
          </a:xfrm>
        </p:grpSpPr>
        <p:sp>
          <p:nvSpPr>
            <p:cNvPr id="8" name="Freeform 8"/>
            <p:cNvSpPr/>
            <p:nvPr/>
          </p:nvSpPr>
          <p:spPr>
            <a:xfrm>
              <a:off x="0" y="0"/>
              <a:ext cx="5882891" cy="375273"/>
            </a:xfrm>
            <a:custGeom>
              <a:avLst/>
              <a:gdLst/>
              <a:ahLst/>
              <a:cxnLst/>
              <a:rect l="l" t="t" r="r" b="b"/>
              <a:pathLst>
                <a:path w="5882891" h="375273">
                  <a:moveTo>
                    <a:pt x="0" y="0"/>
                  </a:moveTo>
                  <a:lnTo>
                    <a:pt x="5882891" y="0"/>
                  </a:lnTo>
                  <a:lnTo>
                    <a:pt x="5882891" y="375273"/>
                  </a:lnTo>
                  <a:lnTo>
                    <a:pt x="0" y="375273"/>
                  </a:lnTo>
                  <a:close/>
                </a:path>
              </a:pathLst>
            </a:custGeom>
            <a:solidFill>
              <a:srgbClr val="EDE7F0"/>
            </a:solidFill>
          </p:spPr>
        </p:sp>
      </p:grpSp>
      <p:sp>
        <p:nvSpPr>
          <p:cNvPr id="9" name="AutoShape 9"/>
          <p:cNvSpPr/>
          <p:nvPr/>
        </p:nvSpPr>
        <p:spPr>
          <a:xfrm rot="-5400000">
            <a:off x="14666854" y="1080684"/>
            <a:ext cx="2361392" cy="0"/>
          </a:xfrm>
          <a:prstGeom prst="line">
            <a:avLst/>
          </a:prstGeom>
          <a:ln w="200025" cap="flat">
            <a:solidFill>
              <a:srgbClr val="470A68"/>
            </a:solidFill>
            <a:prstDash val="solid"/>
            <a:headEnd type="none" w="sm" len="sm"/>
            <a:tailEnd type="none" w="sm" len="sm"/>
          </a:ln>
        </p:spPr>
      </p:sp>
      <p:sp>
        <p:nvSpPr>
          <p:cNvPr id="10" name="AutoShape 10"/>
          <p:cNvSpPr/>
          <p:nvPr/>
        </p:nvSpPr>
        <p:spPr>
          <a:xfrm rot="-10800000">
            <a:off x="15747538" y="2261380"/>
            <a:ext cx="2579818" cy="0"/>
          </a:xfrm>
          <a:prstGeom prst="line">
            <a:avLst/>
          </a:prstGeom>
          <a:ln w="200025" cap="flat">
            <a:solidFill>
              <a:srgbClr val="470A68"/>
            </a:solidFill>
            <a:prstDash val="solid"/>
            <a:headEnd type="none" w="sm" len="sm"/>
            <a:tailEnd type="none" w="sm" len="sm"/>
          </a:ln>
        </p:spPr>
      </p:sp>
      <p:sp>
        <p:nvSpPr>
          <p:cNvPr id="11" name="AutoShape 11"/>
          <p:cNvSpPr/>
          <p:nvPr/>
        </p:nvSpPr>
        <p:spPr>
          <a:xfrm rot="-10800000">
            <a:off x="0" y="828675"/>
            <a:ext cx="15847550" cy="0"/>
          </a:xfrm>
          <a:prstGeom prst="line">
            <a:avLst/>
          </a:prstGeom>
          <a:ln w="200025" cap="flat">
            <a:solidFill>
              <a:srgbClr val="470A68"/>
            </a:solidFill>
            <a:prstDash val="solid"/>
            <a:headEnd type="none" w="sm" len="sm"/>
            <a:tailEnd type="none" w="sm" len="sm"/>
          </a:ln>
        </p:spPr>
      </p:sp>
      <p:sp>
        <p:nvSpPr>
          <p:cNvPr id="12" name="AutoShape 12"/>
          <p:cNvSpPr/>
          <p:nvPr/>
        </p:nvSpPr>
        <p:spPr>
          <a:xfrm rot="-10800000">
            <a:off x="-1059678" y="9436897"/>
            <a:ext cx="20703006" cy="0"/>
          </a:xfrm>
          <a:prstGeom prst="line">
            <a:avLst/>
          </a:prstGeom>
          <a:ln w="200025" cap="flat">
            <a:solidFill>
              <a:srgbClr val="470A68"/>
            </a:solidFill>
            <a:prstDash val="solid"/>
            <a:headEnd type="none" w="sm" len="sm"/>
            <a:tailEnd type="none" w="sm" len="sm"/>
          </a:ln>
        </p:spPr>
      </p:sp>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590" y="9808713"/>
            <a:ext cx="423387" cy="325623"/>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09052" y="9756433"/>
            <a:ext cx="421213" cy="42121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831163" y="9721768"/>
            <a:ext cx="412567" cy="41256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417664" y="9721768"/>
            <a:ext cx="412567" cy="412567"/>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107379" y="9756433"/>
            <a:ext cx="513486" cy="361365"/>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122784" y="9739896"/>
            <a:ext cx="371375" cy="377902"/>
          </a:xfrm>
          <a:prstGeom prst="rect">
            <a:avLst/>
          </a:prstGeom>
        </p:spPr>
      </p:pic>
      <p:pic>
        <p:nvPicPr>
          <p:cNvPr id="19" name="Picture 19"/>
          <p:cNvPicPr>
            <a:picLocks noChangeAspect="1"/>
          </p:cNvPicPr>
          <p:nvPr/>
        </p:nvPicPr>
        <p:blipFill>
          <a:blip r:embed="rId17"/>
          <a:srcRect/>
          <a:stretch>
            <a:fillRect/>
          </a:stretch>
        </p:blipFill>
        <p:spPr>
          <a:xfrm>
            <a:off x="16253168" y="131028"/>
            <a:ext cx="1824369" cy="1933229"/>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77283" y="1509814"/>
            <a:ext cx="6098867" cy="1108885"/>
          </a:xfrm>
          <a:prstGeom prst="rect">
            <a:avLst/>
          </a:prstGeom>
        </p:spPr>
      </p:pic>
      <p:sp>
        <p:nvSpPr>
          <p:cNvPr id="21" name="TextBox 21"/>
          <p:cNvSpPr txBox="1"/>
          <p:nvPr/>
        </p:nvSpPr>
        <p:spPr>
          <a:xfrm>
            <a:off x="165590" y="138112"/>
            <a:ext cx="6686924" cy="504826"/>
          </a:xfrm>
          <a:prstGeom prst="rect">
            <a:avLst/>
          </a:prstGeom>
        </p:spPr>
        <p:txBody>
          <a:bodyPr lIns="0" tIns="0" rIns="0" bIns="0" rtlCol="0" anchor="t">
            <a:spAutoFit/>
          </a:bodyPr>
          <a:lstStyle/>
          <a:p>
            <a:pPr>
              <a:lnSpc>
                <a:spcPts val="4199"/>
              </a:lnSpc>
            </a:pPr>
            <a:r>
              <a:rPr lang="en-US" sz="2999">
                <a:solidFill>
                  <a:srgbClr val="470A68"/>
                </a:solidFill>
                <a:latin typeface="Helvetica 2"/>
              </a:rPr>
              <a:t>For Skills, For Flexibility, For Jobs</a:t>
            </a:r>
          </a:p>
        </p:txBody>
      </p:sp>
      <p:sp>
        <p:nvSpPr>
          <p:cNvPr id="22" name="TextBox 22"/>
          <p:cNvSpPr txBox="1"/>
          <p:nvPr/>
        </p:nvSpPr>
        <p:spPr>
          <a:xfrm>
            <a:off x="763632" y="9752119"/>
            <a:ext cx="2598880"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epa@sfjawards.com</a:t>
            </a:r>
          </a:p>
        </p:txBody>
      </p:sp>
      <p:sp>
        <p:nvSpPr>
          <p:cNvPr id="23" name="TextBox 23"/>
          <p:cNvSpPr txBox="1"/>
          <p:nvPr/>
        </p:nvSpPr>
        <p:spPr>
          <a:xfrm>
            <a:off x="4073694" y="9768656"/>
            <a:ext cx="1779308" cy="365679"/>
          </a:xfrm>
          <a:prstGeom prst="rect">
            <a:avLst/>
          </a:prstGeom>
        </p:spPr>
        <p:txBody>
          <a:bodyPr lIns="0" tIns="0" rIns="0" bIns="0" rtlCol="0" anchor="t">
            <a:spAutoFit/>
          </a:bodyPr>
          <a:lstStyle/>
          <a:p>
            <a:pPr algn="ctr">
              <a:lnSpc>
                <a:spcPts val="2939"/>
              </a:lnSpc>
            </a:pPr>
            <a:r>
              <a:rPr lang="en-US" sz="2099">
                <a:solidFill>
                  <a:srgbClr val="FFFFFF"/>
                </a:solidFill>
                <a:latin typeface="Helvetica 2"/>
              </a:rPr>
              <a:t>0114 284 1970</a:t>
            </a:r>
          </a:p>
        </p:txBody>
      </p:sp>
      <p:sp>
        <p:nvSpPr>
          <p:cNvPr id="24" name="TextBox 24"/>
          <p:cNvSpPr txBox="1"/>
          <p:nvPr/>
        </p:nvSpPr>
        <p:spPr>
          <a:xfrm>
            <a:off x="6663342" y="9722195"/>
            <a:ext cx="1949932" cy="362984"/>
          </a:xfrm>
          <a:prstGeom prst="rect">
            <a:avLst/>
          </a:prstGeom>
        </p:spPr>
        <p:txBody>
          <a:bodyPr wrap="square" lIns="0" tIns="0" rIns="0" bIns="0" rtlCol="0" anchor="t">
            <a:spAutoFit/>
          </a:bodyPr>
          <a:lstStyle/>
          <a:p>
            <a:pPr algn="ctr">
              <a:lnSpc>
                <a:spcPts val="3079"/>
              </a:lnSpc>
            </a:pPr>
            <a:r>
              <a:rPr lang="en-US" sz="2199" dirty="0">
                <a:solidFill>
                  <a:srgbClr val="FFFFFF"/>
                </a:solidFill>
                <a:latin typeface="Helvetica 2"/>
              </a:rPr>
              <a:t>sfjawards.com</a:t>
            </a:r>
          </a:p>
        </p:txBody>
      </p:sp>
      <p:sp>
        <p:nvSpPr>
          <p:cNvPr id="25" name="TextBox 25"/>
          <p:cNvSpPr txBox="1"/>
          <p:nvPr/>
        </p:nvSpPr>
        <p:spPr>
          <a:xfrm>
            <a:off x="-424015" y="1689036"/>
            <a:ext cx="7701464" cy="672357"/>
          </a:xfrm>
          <a:prstGeom prst="rect">
            <a:avLst/>
          </a:prstGeom>
        </p:spPr>
        <p:txBody>
          <a:bodyPr lIns="0" tIns="0" rIns="0" bIns="0" rtlCol="0" anchor="t">
            <a:spAutoFit/>
          </a:bodyPr>
          <a:lstStyle/>
          <a:p>
            <a:pPr algn="ctr">
              <a:lnSpc>
                <a:spcPts val="5459"/>
              </a:lnSpc>
            </a:pPr>
            <a:r>
              <a:rPr lang="en-US" sz="3899">
                <a:solidFill>
                  <a:srgbClr val="FFFFFF"/>
                </a:solidFill>
                <a:latin typeface="Helvetica 1"/>
              </a:rPr>
              <a:t>Design &amp; Development</a:t>
            </a:r>
          </a:p>
        </p:txBody>
      </p:sp>
      <p:pic>
        <p:nvPicPr>
          <p:cNvPr id="26" name="Picture 2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6637316" y="7339880"/>
            <a:ext cx="1367043" cy="1786149"/>
          </a:xfrm>
          <a:prstGeom prst="rect">
            <a:avLst/>
          </a:prstGeom>
        </p:spPr>
      </p:pic>
      <p:sp>
        <p:nvSpPr>
          <p:cNvPr id="27" name="TextBox 27"/>
          <p:cNvSpPr txBox="1"/>
          <p:nvPr/>
        </p:nvSpPr>
        <p:spPr>
          <a:xfrm>
            <a:off x="3509052" y="1685216"/>
            <a:ext cx="7701464" cy="672357"/>
          </a:xfrm>
          <a:prstGeom prst="rect">
            <a:avLst/>
          </a:prstGeom>
        </p:spPr>
        <p:txBody>
          <a:bodyPr lIns="0" tIns="0" rIns="0" bIns="0" rtlCol="0" anchor="t">
            <a:spAutoFit/>
          </a:bodyPr>
          <a:lstStyle/>
          <a:p>
            <a:pPr algn="ctr">
              <a:lnSpc>
                <a:spcPts val="5459"/>
              </a:lnSpc>
            </a:pPr>
            <a:r>
              <a:rPr lang="en-US" sz="3899">
                <a:solidFill>
                  <a:srgbClr val="470A68"/>
                </a:solidFill>
                <a:latin typeface="Helvetica 1"/>
              </a:rPr>
              <a:t>D1.2</a:t>
            </a:r>
          </a:p>
        </p:txBody>
      </p:sp>
      <p:sp>
        <p:nvSpPr>
          <p:cNvPr id="28" name="TextBox 28"/>
          <p:cNvSpPr txBox="1"/>
          <p:nvPr/>
        </p:nvSpPr>
        <p:spPr>
          <a:xfrm>
            <a:off x="974863" y="3324973"/>
            <a:ext cx="15278305" cy="4907982"/>
          </a:xfrm>
          <a:prstGeom prst="rect">
            <a:avLst/>
          </a:prstGeom>
        </p:spPr>
        <p:txBody>
          <a:bodyPr lIns="0" tIns="0" rIns="0" bIns="0" rtlCol="0" anchor="t">
            <a:spAutoFit/>
          </a:bodyPr>
          <a:lstStyle/>
          <a:p>
            <a:pPr algn="just">
              <a:lnSpc>
                <a:spcPts val="5599"/>
              </a:lnSpc>
              <a:spcBef>
                <a:spcPct val="0"/>
              </a:spcBef>
            </a:pPr>
            <a:r>
              <a:rPr lang="en-US" sz="3999">
                <a:solidFill>
                  <a:srgbClr val="470A68"/>
                </a:solidFill>
                <a:latin typeface="Helvetica 2"/>
              </a:rPr>
              <a:t>D1.2 A qualification will only be fit for purpose if that qualification, as far as possible, secures the requirements of –</a:t>
            </a:r>
          </a:p>
          <a:p>
            <a:pPr algn="just">
              <a:lnSpc>
                <a:spcPts val="5599"/>
              </a:lnSpc>
              <a:spcBef>
                <a:spcPct val="0"/>
              </a:spcBef>
            </a:pPr>
            <a:r>
              <a:rPr lang="en-US" sz="3999">
                <a:solidFill>
                  <a:srgbClr val="470A68"/>
                </a:solidFill>
                <a:latin typeface="Helvetica 2"/>
              </a:rPr>
              <a:t>(a) Validity,</a:t>
            </a:r>
          </a:p>
          <a:p>
            <a:pPr algn="just">
              <a:lnSpc>
                <a:spcPts val="5599"/>
              </a:lnSpc>
              <a:spcBef>
                <a:spcPct val="0"/>
              </a:spcBef>
            </a:pPr>
            <a:r>
              <a:rPr lang="en-US" sz="3999">
                <a:solidFill>
                  <a:srgbClr val="470A68"/>
                </a:solidFill>
                <a:latin typeface="Helvetica 2"/>
              </a:rPr>
              <a:t>(b) Reliability,</a:t>
            </a:r>
          </a:p>
          <a:p>
            <a:pPr algn="just">
              <a:lnSpc>
                <a:spcPts val="5599"/>
              </a:lnSpc>
              <a:spcBef>
                <a:spcPct val="0"/>
              </a:spcBef>
            </a:pPr>
            <a:r>
              <a:rPr lang="en-US" sz="3999">
                <a:solidFill>
                  <a:srgbClr val="470A68"/>
                </a:solidFill>
                <a:latin typeface="Helvetica 2"/>
              </a:rPr>
              <a:t>(c) Comparability,</a:t>
            </a:r>
          </a:p>
          <a:p>
            <a:pPr algn="just">
              <a:lnSpc>
                <a:spcPts val="5599"/>
              </a:lnSpc>
              <a:spcBef>
                <a:spcPct val="0"/>
              </a:spcBef>
            </a:pPr>
            <a:r>
              <a:rPr lang="en-US" sz="3999">
                <a:solidFill>
                  <a:srgbClr val="470A68"/>
                </a:solidFill>
                <a:latin typeface="Helvetica 2"/>
              </a:rPr>
              <a:t>(d) Manageability, and</a:t>
            </a:r>
          </a:p>
          <a:p>
            <a:pPr algn="just">
              <a:lnSpc>
                <a:spcPts val="5599"/>
              </a:lnSpc>
              <a:spcBef>
                <a:spcPct val="0"/>
              </a:spcBef>
            </a:pPr>
            <a:r>
              <a:rPr lang="en-US" sz="3999">
                <a:solidFill>
                  <a:srgbClr val="470A68"/>
                </a:solidFill>
                <a:latin typeface="Helvetica 2"/>
              </a:rPr>
              <a:t>(e) Minimising Bias</a:t>
            </a: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6A5144AE48414A9A9E5E6B742B8CE1" ma:contentTypeVersion="13" ma:contentTypeDescription="Create a new document." ma:contentTypeScope="" ma:versionID="7216bf97aad11471a33fa019c4d3c83b">
  <xsd:schema xmlns:xsd="http://www.w3.org/2001/XMLSchema" xmlns:xs="http://www.w3.org/2001/XMLSchema" xmlns:p="http://schemas.microsoft.com/office/2006/metadata/properties" xmlns:ns2="782670a8-17f6-42ed-87ce-aff61127aa35" xmlns:ns3="5722a47c-689c-48d4-b7c8-d2e911d27abf" targetNamespace="http://schemas.microsoft.com/office/2006/metadata/properties" ma:root="true" ma:fieldsID="30c800c1ce616b6f095777df45ff3d96" ns2:_="" ns3:_="">
    <xsd:import namespace="782670a8-17f6-42ed-87ce-aff61127aa35"/>
    <xsd:import namespace="5722a47c-689c-48d4-b7c8-d2e911d27a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670a8-17f6-42ed-87ce-aff61127a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22a47c-689c-48d4-b7c8-d2e911d27a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70A72F-5D3D-48E5-9358-5C26A6F02551}"/>
</file>

<file path=customXml/itemProps2.xml><?xml version="1.0" encoding="utf-8"?>
<ds:datastoreItem xmlns:ds="http://schemas.openxmlformats.org/officeDocument/2006/customXml" ds:itemID="{D554BDBE-7BAA-4A36-8AAC-5E12AD4CD45F}"/>
</file>

<file path=customXml/itemProps3.xml><?xml version="1.0" encoding="utf-8"?>
<ds:datastoreItem xmlns:ds="http://schemas.openxmlformats.org/officeDocument/2006/customXml" ds:itemID="{3236CE7B-F2CA-4521-AD25-1388CA44230B}"/>
</file>

<file path=docProps/app.xml><?xml version="1.0" encoding="utf-8"?>
<Properties xmlns="http://schemas.openxmlformats.org/officeDocument/2006/extended-properties" xmlns:vt="http://schemas.openxmlformats.org/officeDocument/2006/docPropsVTypes">
  <TotalTime>10</TotalTime>
  <Words>3207</Words>
  <Application>Microsoft Office PowerPoint</Application>
  <PresentationFormat>Custom</PresentationFormat>
  <Paragraphs>345</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Calibri</vt:lpstr>
      <vt:lpstr>Arimo</vt:lpstr>
      <vt:lpstr>Helvetica 1</vt:lpstr>
      <vt:lpstr>Helvetica 2 Bold</vt:lpstr>
      <vt:lpstr>Helvetica 2</vt:lpstr>
      <vt:lpstr>Arial-BoldMT</vt:lpstr>
      <vt:lpstr>ArialMT</vt:lpstr>
      <vt:lpstr> Ã¢Â˜Âº</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Skills, For Flexibiloity, For Joobs</dc:title>
  <dc:creator>Zoe Printer</dc:creator>
  <cp:lastModifiedBy>Zoe Printer</cp:lastModifiedBy>
  <cp:revision>2</cp:revision>
  <dcterms:created xsi:type="dcterms:W3CDTF">2006-08-16T00:00:00Z</dcterms:created>
  <dcterms:modified xsi:type="dcterms:W3CDTF">2022-05-13T09:29:17Z</dcterms:modified>
  <dc:identifier>DAFAj-rutoU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0x010100876A5144AE48414A9A9E5E6B742B8CE1</vt:lpwstr>
  </property>
</Properties>
</file>